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25" d="100"/>
          <a:sy n="125" d="100"/>
        </p:scale>
        <p:origin x="90" y="6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335F99-E244-4FB4-906E-20B7A31A8B15}"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ED4D75-F616-4B23-9F7B-E0315005EC9B}" type="slidenum">
              <a:rPr lang="en-US" smtClean="0"/>
              <a:t>‹#›</a:t>
            </a:fld>
            <a:endParaRPr lang="en-US"/>
          </a:p>
        </p:txBody>
      </p:sp>
    </p:spTree>
    <p:extLst>
      <p:ext uri="{BB962C8B-B14F-4D97-AF65-F5344CB8AC3E}">
        <p14:creationId xmlns:p14="http://schemas.microsoft.com/office/powerpoint/2010/main" val="1538454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E1CA-D567-1C92-585C-55D4C038CA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5191572-D3AA-88DF-8CDB-7242FD5509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C3B844-1D6C-1028-8941-E618CFFD0159}"/>
              </a:ext>
            </a:extLst>
          </p:cNvPr>
          <p:cNvSpPr>
            <a:spLocks noGrp="1"/>
          </p:cNvSpPr>
          <p:nvPr>
            <p:ph type="dt" sz="half" idx="10"/>
          </p:nvPr>
        </p:nvSpPr>
        <p:spPr/>
        <p:txBody>
          <a:bodyPr/>
          <a:lstStyle/>
          <a:p>
            <a:fld id="{B402F1C8-03BB-4056-884A-AB8EB5C7824D}" type="datetimeFigureOut">
              <a:rPr lang="en-US" smtClean="0"/>
              <a:t>9/10/2026</a:t>
            </a:fld>
            <a:endParaRPr lang="en-US"/>
          </a:p>
        </p:txBody>
      </p:sp>
      <p:sp>
        <p:nvSpPr>
          <p:cNvPr id="5" name="Footer Placeholder 4">
            <a:extLst>
              <a:ext uri="{FF2B5EF4-FFF2-40B4-BE49-F238E27FC236}">
                <a16:creationId xmlns:a16="http://schemas.microsoft.com/office/drawing/2014/main" id="{C56BFE49-EF65-0B5B-59F8-8DB82D97B6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573509-0B87-1538-721C-A209C8EC0F62}"/>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724859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B43FE-3114-09A8-0C77-DED4DCD225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8224D9-5C4B-478C-440A-394FF8759B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51C651-2354-A2BB-360E-EA207974D98F}"/>
              </a:ext>
            </a:extLst>
          </p:cNvPr>
          <p:cNvSpPr>
            <a:spLocks noGrp="1"/>
          </p:cNvSpPr>
          <p:nvPr>
            <p:ph type="dt" sz="half" idx="10"/>
          </p:nvPr>
        </p:nvSpPr>
        <p:spPr/>
        <p:txBody>
          <a:bodyPr/>
          <a:lstStyle/>
          <a:p>
            <a:fld id="{B402F1C8-03BB-4056-884A-AB8EB5C7824D}" type="datetimeFigureOut">
              <a:rPr lang="en-US" smtClean="0"/>
              <a:t>9/10/2026</a:t>
            </a:fld>
            <a:endParaRPr lang="en-US"/>
          </a:p>
        </p:txBody>
      </p:sp>
      <p:sp>
        <p:nvSpPr>
          <p:cNvPr id="5" name="Footer Placeholder 4">
            <a:extLst>
              <a:ext uri="{FF2B5EF4-FFF2-40B4-BE49-F238E27FC236}">
                <a16:creationId xmlns:a16="http://schemas.microsoft.com/office/drawing/2014/main" id="{E58007E2-7B78-C19F-26D1-40408AB998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C2FCFD-5DD2-69D9-D056-E4BF3AA679B7}"/>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3543140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E3E23-D835-DE3B-87C6-620A385AAA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57805A-1C9A-00AA-3DA3-D4BE6926C12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551182-8A10-77F8-1665-52AD89738A5B}"/>
              </a:ext>
            </a:extLst>
          </p:cNvPr>
          <p:cNvSpPr>
            <a:spLocks noGrp="1"/>
          </p:cNvSpPr>
          <p:nvPr>
            <p:ph type="dt" sz="half" idx="10"/>
          </p:nvPr>
        </p:nvSpPr>
        <p:spPr/>
        <p:txBody>
          <a:bodyPr/>
          <a:lstStyle/>
          <a:p>
            <a:fld id="{B402F1C8-03BB-4056-884A-AB8EB5C7824D}" type="datetimeFigureOut">
              <a:rPr lang="en-US" smtClean="0"/>
              <a:t>9/10/2026</a:t>
            </a:fld>
            <a:endParaRPr lang="en-US"/>
          </a:p>
        </p:txBody>
      </p:sp>
      <p:sp>
        <p:nvSpPr>
          <p:cNvPr id="5" name="Footer Placeholder 4">
            <a:extLst>
              <a:ext uri="{FF2B5EF4-FFF2-40B4-BE49-F238E27FC236}">
                <a16:creationId xmlns:a16="http://schemas.microsoft.com/office/drawing/2014/main" id="{04EFA345-C282-D64B-DDE2-5FDC19C644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97A285-72D2-A31E-D071-2D97C855294C}"/>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962492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ED7FC-6900-5564-67FC-BCB8469162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81A9CE-9BBA-27C2-49E9-A610D9B898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547396-C42D-74CC-0595-0DDB388745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5209A3-4AD6-B9FB-889A-C3171CDDC233}"/>
              </a:ext>
            </a:extLst>
          </p:cNvPr>
          <p:cNvSpPr>
            <a:spLocks noGrp="1"/>
          </p:cNvSpPr>
          <p:nvPr>
            <p:ph type="dt" sz="half" idx="10"/>
          </p:nvPr>
        </p:nvSpPr>
        <p:spPr/>
        <p:txBody>
          <a:bodyPr/>
          <a:lstStyle/>
          <a:p>
            <a:fld id="{B402F1C8-03BB-4056-884A-AB8EB5C7824D}" type="datetimeFigureOut">
              <a:rPr lang="en-US" smtClean="0"/>
              <a:t>9/10/2026</a:t>
            </a:fld>
            <a:endParaRPr lang="en-US"/>
          </a:p>
        </p:txBody>
      </p:sp>
      <p:sp>
        <p:nvSpPr>
          <p:cNvPr id="6" name="Footer Placeholder 5">
            <a:extLst>
              <a:ext uri="{FF2B5EF4-FFF2-40B4-BE49-F238E27FC236}">
                <a16:creationId xmlns:a16="http://schemas.microsoft.com/office/drawing/2014/main" id="{A171168B-AC49-78FF-7F97-F09074F4DC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F62A2F-E597-DAB2-5A28-B50B37E672EE}"/>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3460085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E2454-5CC4-FFB5-7F53-D3B6AAF936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62C3C0-2F84-BEB3-75DF-D295CFD316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7E88F0-CEF4-A99D-7723-93AC1CA697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567B04-9B7E-12B9-4ED9-B0BF992B79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382247-C5FD-CDDF-AA44-1E84782450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A3A129B-F274-F12C-B81E-F45BFF521607}"/>
              </a:ext>
            </a:extLst>
          </p:cNvPr>
          <p:cNvSpPr>
            <a:spLocks noGrp="1"/>
          </p:cNvSpPr>
          <p:nvPr>
            <p:ph type="dt" sz="half" idx="10"/>
          </p:nvPr>
        </p:nvSpPr>
        <p:spPr/>
        <p:txBody>
          <a:bodyPr/>
          <a:lstStyle/>
          <a:p>
            <a:fld id="{B402F1C8-03BB-4056-884A-AB8EB5C7824D}" type="datetimeFigureOut">
              <a:rPr lang="en-US" smtClean="0"/>
              <a:t>9/10/2026</a:t>
            </a:fld>
            <a:endParaRPr lang="en-US"/>
          </a:p>
        </p:txBody>
      </p:sp>
      <p:sp>
        <p:nvSpPr>
          <p:cNvPr id="8" name="Footer Placeholder 7">
            <a:extLst>
              <a:ext uri="{FF2B5EF4-FFF2-40B4-BE49-F238E27FC236}">
                <a16:creationId xmlns:a16="http://schemas.microsoft.com/office/drawing/2014/main" id="{552FAFCD-233C-7B19-A2EF-26683C6FD4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2BB344-A0CB-D7F2-C42B-1C402343C899}"/>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1611762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A68B3-CD72-E004-BCB2-0A90E63DAD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5CFA4F-1964-FD1F-187D-D6CAFA548C2D}"/>
              </a:ext>
            </a:extLst>
          </p:cNvPr>
          <p:cNvSpPr>
            <a:spLocks noGrp="1"/>
          </p:cNvSpPr>
          <p:nvPr>
            <p:ph type="dt" sz="half" idx="10"/>
          </p:nvPr>
        </p:nvSpPr>
        <p:spPr/>
        <p:txBody>
          <a:bodyPr/>
          <a:lstStyle/>
          <a:p>
            <a:fld id="{B402F1C8-03BB-4056-884A-AB8EB5C7824D}" type="datetimeFigureOut">
              <a:rPr lang="en-US" smtClean="0"/>
              <a:t>9/10/2026</a:t>
            </a:fld>
            <a:endParaRPr lang="en-US"/>
          </a:p>
        </p:txBody>
      </p:sp>
      <p:sp>
        <p:nvSpPr>
          <p:cNvPr id="4" name="Footer Placeholder 3">
            <a:extLst>
              <a:ext uri="{FF2B5EF4-FFF2-40B4-BE49-F238E27FC236}">
                <a16:creationId xmlns:a16="http://schemas.microsoft.com/office/drawing/2014/main" id="{DC7064C0-07A2-D698-9B62-BE45D4099B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E1D35C-95B0-378D-1E00-030F4C9CCEA7}"/>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1195954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158AC9-9A5D-801A-72DD-37EDC9D6D40F}"/>
              </a:ext>
            </a:extLst>
          </p:cNvPr>
          <p:cNvSpPr>
            <a:spLocks noGrp="1"/>
          </p:cNvSpPr>
          <p:nvPr>
            <p:ph type="dt" sz="half" idx="10"/>
          </p:nvPr>
        </p:nvSpPr>
        <p:spPr/>
        <p:txBody>
          <a:bodyPr/>
          <a:lstStyle/>
          <a:p>
            <a:fld id="{B402F1C8-03BB-4056-884A-AB8EB5C7824D}" type="datetimeFigureOut">
              <a:rPr lang="en-US" smtClean="0"/>
              <a:t>9/10/2026</a:t>
            </a:fld>
            <a:endParaRPr lang="en-US"/>
          </a:p>
        </p:txBody>
      </p:sp>
      <p:sp>
        <p:nvSpPr>
          <p:cNvPr id="3" name="Footer Placeholder 2">
            <a:extLst>
              <a:ext uri="{FF2B5EF4-FFF2-40B4-BE49-F238E27FC236}">
                <a16:creationId xmlns:a16="http://schemas.microsoft.com/office/drawing/2014/main" id="{917D582C-CEA9-6C81-DAFF-BC2B58A3EDE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916526-BA8C-E2CB-0BBB-2AC4553A51E7}"/>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244550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895F8-D78F-AC17-CE1B-C44A9F0704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8B85AE-30CB-580F-3F40-2E916E536E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C7C7A2-3A1F-A7B6-7368-9EF8023064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898F3A-1424-D322-8385-4D417C9DA479}"/>
              </a:ext>
            </a:extLst>
          </p:cNvPr>
          <p:cNvSpPr>
            <a:spLocks noGrp="1"/>
          </p:cNvSpPr>
          <p:nvPr>
            <p:ph type="dt" sz="half" idx="10"/>
          </p:nvPr>
        </p:nvSpPr>
        <p:spPr/>
        <p:txBody>
          <a:bodyPr/>
          <a:lstStyle/>
          <a:p>
            <a:fld id="{B402F1C8-03BB-4056-884A-AB8EB5C7824D}" type="datetimeFigureOut">
              <a:rPr lang="en-US" smtClean="0"/>
              <a:t>9/10/2026</a:t>
            </a:fld>
            <a:endParaRPr lang="en-US"/>
          </a:p>
        </p:txBody>
      </p:sp>
      <p:sp>
        <p:nvSpPr>
          <p:cNvPr id="6" name="Footer Placeholder 5">
            <a:extLst>
              <a:ext uri="{FF2B5EF4-FFF2-40B4-BE49-F238E27FC236}">
                <a16:creationId xmlns:a16="http://schemas.microsoft.com/office/drawing/2014/main" id="{EE440B39-AD93-C2EF-9402-87BF0FA7B5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541BC8-5DBD-D8AB-D936-223A708AAB3B}"/>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2360766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2451-7C05-AE47-63F6-630EF606DB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AAC6A2-FB1D-E3A1-D907-E76623770A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3D378CB-6C3A-4A7B-B06E-2A0849D1DC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2B7FBF-8A37-7AF8-D82C-4F70500C97FB}"/>
              </a:ext>
            </a:extLst>
          </p:cNvPr>
          <p:cNvSpPr>
            <a:spLocks noGrp="1"/>
          </p:cNvSpPr>
          <p:nvPr>
            <p:ph type="dt" sz="half" idx="10"/>
          </p:nvPr>
        </p:nvSpPr>
        <p:spPr/>
        <p:txBody>
          <a:bodyPr/>
          <a:lstStyle/>
          <a:p>
            <a:fld id="{B402F1C8-03BB-4056-884A-AB8EB5C7824D}" type="datetimeFigureOut">
              <a:rPr lang="en-US" smtClean="0"/>
              <a:t>9/10/2026</a:t>
            </a:fld>
            <a:endParaRPr lang="en-US"/>
          </a:p>
        </p:txBody>
      </p:sp>
      <p:sp>
        <p:nvSpPr>
          <p:cNvPr id="6" name="Footer Placeholder 5">
            <a:extLst>
              <a:ext uri="{FF2B5EF4-FFF2-40B4-BE49-F238E27FC236}">
                <a16:creationId xmlns:a16="http://schemas.microsoft.com/office/drawing/2014/main" id="{90B58924-9D93-FFBD-3383-D7AB5AB08A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48A00A-62CB-518C-EEC2-0953AF06DB9B}"/>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3994270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21824-A1C0-C9F9-4937-0CFDFBC9B12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920C82-C502-AF4A-D3CA-B8B2187A34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D7179C-BE8F-425E-F184-D48A1F247131}"/>
              </a:ext>
            </a:extLst>
          </p:cNvPr>
          <p:cNvSpPr>
            <a:spLocks noGrp="1"/>
          </p:cNvSpPr>
          <p:nvPr>
            <p:ph type="dt" sz="half" idx="10"/>
          </p:nvPr>
        </p:nvSpPr>
        <p:spPr/>
        <p:txBody>
          <a:bodyPr/>
          <a:lstStyle/>
          <a:p>
            <a:fld id="{B402F1C8-03BB-4056-884A-AB8EB5C7824D}" type="datetimeFigureOut">
              <a:rPr lang="en-US" smtClean="0"/>
              <a:t>9/10/2026</a:t>
            </a:fld>
            <a:endParaRPr lang="en-US"/>
          </a:p>
        </p:txBody>
      </p:sp>
      <p:sp>
        <p:nvSpPr>
          <p:cNvPr id="5" name="Footer Placeholder 4">
            <a:extLst>
              <a:ext uri="{FF2B5EF4-FFF2-40B4-BE49-F238E27FC236}">
                <a16:creationId xmlns:a16="http://schemas.microsoft.com/office/drawing/2014/main" id="{8BE4E231-F20E-E1BF-BD72-C3FDB55015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6D3B93-6F70-3596-6AB3-3FBB51FA6691}"/>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1929950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87F120-D624-F761-4876-C709897155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0010CC-93FC-3166-7A3F-9A3E23564E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A84403-7B4B-4270-22E1-40F3E23A335C}"/>
              </a:ext>
            </a:extLst>
          </p:cNvPr>
          <p:cNvSpPr>
            <a:spLocks noGrp="1"/>
          </p:cNvSpPr>
          <p:nvPr>
            <p:ph type="dt" sz="half" idx="10"/>
          </p:nvPr>
        </p:nvSpPr>
        <p:spPr/>
        <p:txBody>
          <a:bodyPr/>
          <a:lstStyle/>
          <a:p>
            <a:fld id="{B402F1C8-03BB-4056-884A-AB8EB5C7824D}" type="datetimeFigureOut">
              <a:rPr lang="en-US" smtClean="0"/>
              <a:t>9/10/2026</a:t>
            </a:fld>
            <a:endParaRPr lang="en-US"/>
          </a:p>
        </p:txBody>
      </p:sp>
      <p:sp>
        <p:nvSpPr>
          <p:cNvPr id="5" name="Footer Placeholder 4">
            <a:extLst>
              <a:ext uri="{FF2B5EF4-FFF2-40B4-BE49-F238E27FC236}">
                <a16:creationId xmlns:a16="http://schemas.microsoft.com/office/drawing/2014/main" id="{6B01A9F2-A6E2-EC38-B77D-2324033AC9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34BB1C-E8DC-4B2B-F475-F2D422E5CAEB}"/>
              </a:ext>
            </a:extLst>
          </p:cNvPr>
          <p:cNvSpPr>
            <a:spLocks noGrp="1"/>
          </p:cNvSpPr>
          <p:nvPr>
            <p:ph type="sldNum" sz="quarter" idx="12"/>
          </p:nvPr>
        </p:nvSpPr>
        <p:spPr/>
        <p:txBody>
          <a:bodyPr/>
          <a:lstStyle/>
          <a:p>
            <a:fld id="{56DD981B-4A77-47AB-A35F-01060CFE81DB}" type="slidenum">
              <a:rPr lang="en-US" smtClean="0"/>
              <a:t>‹#›</a:t>
            </a:fld>
            <a:endParaRPr lang="en-US"/>
          </a:p>
        </p:txBody>
      </p:sp>
    </p:spTree>
    <p:extLst>
      <p:ext uri="{BB962C8B-B14F-4D97-AF65-F5344CB8AC3E}">
        <p14:creationId xmlns:p14="http://schemas.microsoft.com/office/powerpoint/2010/main" val="2051863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88FB88-0797-FC44-839A-8478DC57EE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8DF0260-D86D-D2D6-322E-D5943DD69F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A563F3-70C0-A1BF-61C2-B86642A368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402F1C8-03BB-4056-884A-AB8EB5C7824D}" type="datetimeFigureOut">
              <a:rPr lang="en-US" smtClean="0"/>
              <a:t>9/10/2026</a:t>
            </a:fld>
            <a:endParaRPr lang="en-US"/>
          </a:p>
        </p:txBody>
      </p:sp>
      <p:sp>
        <p:nvSpPr>
          <p:cNvPr id="5" name="Footer Placeholder 4">
            <a:extLst>
              <a:ext uri="{FF2B5EF4-FFF2-40B4-BE49-F238E27FC236}">
                <a16:creationId xmlns:a16="http://schemas.microsoft.com/office/drawing/2014/main" id="{44A8D8C5-829E-2988-1058-CA79CE40B9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B0698EB-02AC-C110-70E1-57B2228DE2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6DD981B-4A77-47AB-A35F-01060CFE81DB}" type="slidenum">
              <a:rPr lang="en-US" smtClean="0"/>
              <a:t>‹#›</a:t>
            </a:fld>
            <a:endParaRPr lang="en-US"/>
          </a:p>
        </p:txBody>
      </p:sp>
    </p:spTree>
    <p:extLst>
      <p:ext uri="{BB962C8B-B14F-4D97-AF65-F5344CB8AC3E}">
        <p14:creationId xmlns:p14="http://schemas.microsoft.com/office/powerpoint/2010/main" val="2060455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geeksforgeeks.org/dsa/two-pointers-techniqu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geeksforgeeks.org/dsa/window-sliding-technique/"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FF737-5BFC-9052-FABE-E23D6B5E3602}"/>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Algorithms and Data Structures</a:t>
            </a:r>
          </a:p>
        </p:txBody>
      </p:sp>
      <p:sp>
        <p:nvSpPr>
          <p:cNvPr id="3" name="Subtitle 2">
            <a:extLst>
              <a:ext uri="{FF2B5EF4-FFF2-40B4-BE49-F238E27FC236}">
                <a16:creationId xmlns:a16="http://schemas.microsoft.com/office/drawing/2014/main" id="{1C69352D-FA74-6940-90D5-BD60B2272FE4}"/>
              </a:ext>
            </a:extLst>
          </p:cNvPr>
          <p:cNvSpPr>
            <a:spLocks noGrp="1"/>
          </p:cNvSpPr>
          <p:nvPr>
            <p:ph type="subTitle" idx="1"/>
          </p:nvPr>
        </p:nvSpPr>
        <p:spPr/>
        <p:txBody>
          <a:bodyPr>
            <a:normAutofit fontScale="77500" lnSpcReduction="20000"/>
          </a:bodyPr>
          <a:lstStyle/>
          <a:p>
            <a:r>
              <a:rPr lang="en-US" dirty="0">
                <a:latin typeface="Times New Roman" panose="02020603050405020304" pitchFamily="18" charset="0"/>
                <a:cs typeface="Times New Roman" panose="02020603050405020304" pitchFamily="18" charset="0"/>
              </a:rPr>
              <a:t>Almaz </a:t>
            </a:r>
            <a:r>
              <a:rPr lang="en-US" dirty="0" err="1">
                <a:latin typeface="Times New Roman" panose="02020603050405020304" pitchFamily="18" charset="0"/>
                <a:cs typeface="Times New Roman" panose="02020603050405020304" pitchFamily="18" charset="0"/>
              </a:rPr>
              <a:t>Turginbekov</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MSc in Computer Science and Engineering</a:t>
            </a:r>
          </a:p>
          <a:p>
            <a:r>
              <a:rPr lang="en-US" dirty="0">
                <a:latin typeface="Times New Roman" panose="02020603050405020304" pitchFamily="18" charset="0"/>
                <a:cs typeface="Times New Roman" panose="02020603050405020304" pitchFamily="18" charset="0"/>
              </a:rPr>
              <a:t>Graduate School of Science and Technology</a:t>
            </a:r>
          </a:p>
          <a:p>
            <a:r>
              <a:rPr lang="en-US" dirty="0">
                <a:latin typeface="Times New Roman" panose="02020603050405020304" pitchFamily="18" charset="0"/>
                <a:cs typeface="Times New Roman" panose="02020603050405020304" pitchFamily="18" charset="0"/>
              </a:rPr>
              <a:t>Niigata University</a:t>
            </a:r>
          </a:p>
          <a:p>
            <a:r>
              <a:rPr lang="en-US" dirty="0">
                <a:latin typeface="Times New Roman" panose="02020603050405020304" pitchFamily="18" charset="0"/>
                <a:cs typeface="Times New Roman" panose="02020603050405020304" pitchFamily="18" charset="0"/>
              </a:rPr>
              <a:t>Teacher East-Kazakhstan Technical University</a:t>
            </a:r>
          </a:p>
        </p:txBody>
      </p:sp>
    </p:spTree>
    <p:extLst>
      <p:ext uri="{BB962C8B-B14F-4D97-AF65-F5344CB8AC3E}">
        <p14:creationId xmlns:p14="http://schemas.microsoft.com/office/powerpoint/2010/main" val="3973502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B0A3B-BC0E-70DF-9A5E-F3DF3F8CC30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Arrays</a:t>
            </a:r>
          </a:p>
        </p:txBody>
      </p:sp>
      <p:sp>
        <p:nvSpPr>
          <p:cNvPr id="3" name="Content Placeholder 2">
            <a:extLst>
              <a:ext uri="{FF2B5EF4-FFF2-40B4-BE49-F238E27FC236}">
                <a16:creationId xmlns:a16="http://schemas.microsoft.com/office/drawing/2014/main" id="{99879934-0AF1-79D3-59E2-54E0053FB07F}"/>
              </a:ext>
            </a:extLst>
          </p:cNvPr>
          <p:cNvSpPr>
            <a:spLocks noGrp="1"/>
          </p:cNvSpPr>
          <p:nvPr>
            <p:ph idx="1"/>
          </p:nvPr>
        </p:nvSpPr>
        <p:spPr/>
        <p:txBody>
          <a:bodyPr>
            <a:normAutofit fontScale="92500" lnSpcReduction="10000"/>
          </a:bodyPr>
          <a:lstStyle/>
          <a:p>
            <a:pPr fontAlgn="base"/>
            <a:r>
              <a:rPr lang="en-US" dirty="0"/>
              <a:t>An array</a:t>
            </a:r>
            <a:r>
              <a:rPr lang="en-US" b="1" dirty="0"/>
              <a:t> </a:t>
            </a:r>
            <a:r>
              <a:rPr lang="en-US" dirty="0"/>
              <a:t>is a collection of items of the same variable type that are stored at contiguous memory locations. It is one of the most popular and simple data structures used in programming.</a:t>
            </a:r>
          </a:p>
          <a:p>
            <a:pPr marL="0" indent="0" fontAlgn="base">
              <a:buNone/>
            </a:pPr>
            <a:r>
              <a:rPr lang="en-US" b="1" dirty="0"/>
              <a:t>Basic terminologies of Array</a:t>
            </a:r>
          </a:p>
          <a:p>
            <a:pPr lvl="0" fontAlgn="base"/>
            <a:r>
              <a:rPr lang="en-US" b="1" dirty="0"/>
              <a:t>Array Element: </a:t>
            </a:r>
            <a:r>
              <a:rPr lang="en-US" dirty="0"/>
              <a:t>Elements are items stored in an array.</a:t>
            </a:r>
          </a:p>
          <a:p>
            <a:pPr lvl="0" fontAlgn="base"/>
            <a:r>
              <a:rPr lang="en-US" b="1" dirty="0"/>
              <a:t>Array Index:</a:t>
            </a:r>
            <a:r>
              <a:rPr lang="en-US" dirty="0"/>
              <a:t> Elements are accessed by their indexes. Indexes in most of the programming languages start from 0. </a:t>
            </a:r>
          </a:p>
          <a:p>
            <a:pPr marL="0" indent="0" fontAlgn="base">
              <a:buNone/>
            </a:pPr>
            <a:r>
              <a:rPr lang="en-US" b="1" dirty="0"/>
              <a:t>Memory representation of Array</a:t>
            </a:r>
          </a:p>
          <a:p>
            <a:pPr fontAlgn="base"/>
            <a:r>
              <a:rPr lang="en-US" dirty="0"/>
              <a:t>In an array, all the elements or their references are stored in contiguous memory locations. This allows for efficient access and manipulation of elements.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4645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1B1D4-AC3A-C063-D18C-A88E718749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87E6CC-3B68-3FF8-9C50-3881CCF5891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Arrays</a:t>
            </a:r>
          </a:p>
        </p:txBody>
      </p:sp>
      <p:sp>
        <p:nvSpPr>
          <p:cNvPr id="3" name="Content Placeholder 2">
            <a:extLst>
              <a:ext uri="{FF2B5EF4-FFF2-40B4-BE49-F238E27FC236}">
                <a16:creationId xmlns:a16="http://schemas.microsoft.com/office/drawing/2014/main" id="{A7A77C51-C15A-88AD-8396-678D7511F379}"/>
              </a:ext>
            </a:extLst>
          </p:cNvPr>
          <p:cNvSpPr>
            <a:spLocks noGrp="1"/>
          </p:cNvSpPr>
          <p:nvPr>
            <p:ph idx="1"/>
          </p:nvPr>
        </p:nvSpPr>
        <p:spPr/>
        <p:txBody>
          <a:bodyPr>
            <a:normAutofit fontScale="70000" lnSpcReduction="20000"/>
          </a:bodyPr>
          <a:lstStyle/>
          <a:p>
            <a:pPr fontAlgn="base"/>
            <a:r>
              <a:rPr lang="en-US" dirty="0"/>
              <a:t>Arrays can be declared in various ways in different languages. For better illustration, below are some language-specific array declarations:</a:t>
            </a:r>
          </a:p>
          <a:p>
            <a:pPr marL="457200" lvl="1" indent="0" fontAlgn="base">
              <a:buNone/>
            </a:pPr>
            <a:r>
              <a:rPr lang="en-US" i="1" dirty="0"/>
              <a:t># In Python, all types of lists are created same way</a:t>
            </a:r>
            <a:endParaRPr lang="en-US" dirty="0"/>
          </a:p>
          <a:p>
            <a:pPr marL="457200" lvl="1" indent="0" fontAlgn="base">
              <a:buNone/>
            </a:pPr>
            <a:r>
              <a:rPr lang="en-US" dirty="0" err="1"/>
              <a:t>arr</a:t>
            </a:r>
            <a:r>
              <a:rPr lang="en-US" dirty="0"/>
              <a:t> = []</a:t>
            </a:r>
            <a:br>
              <a:rPr lang="en-US" dirty="0"/>
            </a:br>
            <a:endParaRPr lang="en-US" dirty="0"/>
          </a:p>
          <a:p>
            <a:pPr marL="457200" lvl="1" indent="0" fontAlgn="base">
              <a:buNone/>
            </a:pPr>
            <a:r>
              <a:rPr lang="en-US" i="1" dirty="0"/>
              <a:t>// This array will store integer type element C++</a:t>
            </a:r>
            <a:endParaRPr lang="en-US" dirty="0"/>
          </a:p>
          <a:p>
            <a:pPr marL="457200" lvl="1" indent="0" fontAlgn="base">
              <a:buNone/>
            </a:pPr>
            <a:r>
              <a:rPr lang="en-US" dirty="0"/>
              <a:t>int </a:t>
            </a:r>
            <a:r>
              <a:rPr lang="en-US" dirty="0" err="1"/>
              <a:t>arr</a:t>
            </a:r>
            <a:r>
              <a:rPr lang="en-US" dirty="0"/>
              <a:t>[5];      </a:t>
            </a:r>
          </a:p>
          <a:p>
            <a:pPr marL="457200" lvl="1" indent="0" fontAlgn="base">
              <a:buNone/>
            </a:pPr>
            <a:r>
              <a:rPr lang="en-US" i="1" dirty="0"/>
              <a:t>// This array will store char type element C++</a:t>
            </a:r>
            <a:endParaRPr lang="en-US" dirty="0"/>
          </a:p>
          <a:p>
            <a:pPr marL="457200" lvl="1" indent="0" fontAlgn="base">
              <a:buNone/>
            </a:pPr>
            <a:r>
              <a:rPr lang="en-US" dirty="0"/>
              <a:t>char </a:t>
            </a:r>
            <a:r>
              <a:rPr lang="en-US" dirty="0" err="1"/>
              <a:t>arr</a:t>
            </a:r>
            <a:r>
              <a:rPr lang="en-US" dirty="0"/>
              <a:t>[10];   </a:t>
            </a:r>
          </a:p>
          <a:p>
            <a:pPr marL="457200" lvl="1" indent="0" fontAlgn="base">
              <a:buNone/>
            </a:pPr>
            <a:r>
              <a:rPr lang="en-US" i="1" dirty="0"/>
              <a:t>// This array will store float type element C++</a:t>
            </a:r>
            <a:endParaRPr lang="en-US" dirty="0"/>
          </a:p>
          <a:p>
            <a:pPr marL="457200" lvl="1" indent="0" fontAlgn="base">
              <a:buNone/>
            </a:pPr>
            <a:r>
              <a:rPr lang="en-US" dirty="0"/>
              <a:t>float </a:t>
            </a:r>
            <a:r>
              <a:rPr lang="en-US" dirty="0" err="1"/>
              <a:t>arr</a:t>
            </a:r>
            <a:r>
              <a:rPr lang="en-US" dirty="0"/>
              <a:t>[20]; </a:t>
            </a:r>
            <a:br>
              <a:rPr lang="en-US" dirty="0"/>
            </a:br>
            <a:endParaRPr lang="en-US" dirty="0"/>
          </a:p>
          <a:p>
            <a:pPr marL="457200" lvl="1" indent="0" fontAlgn="base">
              <a:buNone/>
            </a:pPr>
            <a:r>
              <a:rPr lang="en-US" i="1" dirty="0"/>
              <a:t>// This array will store integer type element C#</a:t>
            </a:r>
            <a:endParaRPr lang="en-US" dirty="0"/>
          </a:p>
          <a:p>
            <a:pPr marL="457200" lvl="1" indent="0" fontAlgn="base">
              <a:buNone/>
            </a:pPr>
            <a:r>
              <a:rPr lang="en-US" dirty="0"/>
              <a:t>int[] </a:t>
            </a:r>
            <a:r>
              <a:rPr lang="en-US" dirty="0" err="1"/>
              <a:t>arr</a:t>
            </a:r>
            <a:r>
              <a:rPr lang="en-US" dirty="0"/>
              <a:t>;</a:t>
            </a:r>
          </a:p>
          <a:p>
            <a:pPr marL="457200" lvl="1" indent="0" fontAlgn="base">
              <a:buNone/>
            </a:pPr>
            <a:r>
              <a:rPr lang="en-US" i="1" dirty="0"/>
              <a:t>// This array will store char type element C#</a:t>
            </a:r>
            <a:endParaRPr lang="en-US" dirty="0"/>
          </a:p>
          <a:p>
            <a:pPr marL="457200" lvl="1" indent="0" fontAlgn="base">
              <a:buNone/>
            </a:pPr>
            <a:r>
              <a:rPr lang="en-US" dirty="0"/>
              <a:t>char[] arr2;</a:t>
            </a:r>
          </a:p>
          <a:p>
            <a:pPr marL="457200" lvl="1" indent="0" fontAlgn="base">
              <a:buNone/>
            </a:pPr>
            <a:r>
              <a:rPr lang="en-US" i="1" dirty="0"/>
              <a:t>// This array will store float type element C#</a:t>
            </a:r>
            <a:endParaRPr lang="en-US" dirty="0"/>
          </a:p>
          <a:p>
            <a:pPr marL="457200" lvl="1" indent="0" fontAlgn="base">
              <a:buNone/>
            </a:pPr>
            <a:r>
              <a:rPr lang="en-US" dirty="0"/>
              <a:t>float[] arr3;</a:t>
            </a:r>
          </a:p>
        </p:txBody>
      </p:sp>
    </p:spTree>
    <p:extLst>
      <p:ext uri="{BB962C8B-B14F-4D97-AF65-F5344CB8AC3E}">
        <p14:creationId xmlns:p14="http://schemas.microsoft.com/office/powerpoint/2010/main" val="1055614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C0C2B-AEE8-D1D1-6404-697E96D9C163}"/>
              </a:ext>
            </a:extLst>
          </p:cNvPr>
          <p:cNvSpPr>
            <a:spLocks noGrp="1"/>
          </p:cNvSpPr>
          <p:nvPr>
            <p:ph type="title"/>
          </p:nvPr>
        </p:nvSpPr>
        <p:spPr/>
        <p:txBody>
          <a:bodyPr/>
          <a:lstStyle/>
          <a:p>
            <a:r>
              <a:rPr lang="en-US" dirty="0"/>
              <a:t>Arrays</a:t>
            </a:r>
          </a:p>
        </p:txBody>
      </p:sp>
      <p:sp>
        <p:nvSpPr>
          <p:cNvPr id="3" name="Content Placeholder 2">
            <a:extLst>
              <a:ext uri="{FF2B5EF4-FFF2-40B4-BE49-F238E27FC236}">
                <a16:creationId xmlns:a16="http://schemas.microsoft.com/office/drawing/2014/main" id="{95BA3054-4324-72BB-D13D-2760DE33B541}"/>
              </a:ext>
            </a:extLst>
          </p:cNvPr>
          <p:cNvSpPr>
            <a:spLocks noGrp="1"/>
          </p:cNvSpPr>
          <p:nvPr>
            <p:ph idx="1"/>
          </p:nvPr>
        </p:nvSpPr>
        <p:spPr/>
        <p:txBody>
          <a:bodyPr/>
          <a:lstStyle/>
          <a:p>
            <a:pPr marL="0" indent="0" fontAlgn="base">
              <a:buNone/>
            </a:pPr>
            <a:r>
              <a:rPr lang="en-US" b="1" dirty="0"/>
              <a:t>Why do we Need Arrays?</a:t>
            </a:r>
          </a:p>
          <a:p>
            <a:pPr fontAlgn="base"/>
            <a:r>
              <a:rPr lang="en-US" dirty="0"/>
              <a:t>Assume there is a class of five students and if we have to keep records of their marks in examination then, we can do this by declaring five variables individual and keeping track of records but what if the number of students becomes very large, it would be challenging to manipulate and maintain the data. So we use an array of students.</a:t>
            </a:r>
          </a:p>
        </p:txBody>
      </p:sp>
    </p:spTree>
    <p:extLst>
      <p:ext uri="{BB962C8B-B14F-4D97-AF65-F5344CB8AC3E}">
        <p14:creationId xmlns:p14="http://schemas.microsoft.com/office/powerpoint/2010/main" val="1756761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085E7-1662-4E16-A3D6-CB603DFABDC2}"/>
              </a:ext>
            </a:extLst>
          </p:cNvPr>
          <p:cNvSpPr>
            <a:spLocks noGrp="1"/>
          </p:cNvSpPr>
          <p:nvPr>
            <p:ph type="title"/>
          </p:nvPr>
        </p:nvSpPr>
        <p:spPr/>
        <p:txBody>
          <a:bodyPr/>
          <a:lstStyle/>
          <a:p>
            <a:r>
              <a:rPr lang="en-US" dirty="0"/>
              <a:t>Types of Arrays</a:t>
            </a:r>
          </a:p>
        </p:txBody>
      </p:sp>
      <p:pic>
        <p:nvPicPr>
          <p:cNvPr id="5" name="Content Placeholder 4">
            <a:extLst>
              <a:ext uri="{FF2B5EF4-FFF2-40B4-BE49-F238E27FC236}">
                <a16:creationId xmlns:a16="http://schemas.microsoft.com/office/drawing/2014/main" id="{692B6327-22EC-2FB7-3656-5BABD57C11A7}"/>
              </a:ext>
            </a:extLst>
          </p:cNvPr>
          <p:cNvPicPr>
            <a:picLocks noGrp="1" noChangeAspect="1"/>
          </p:cNvPicPr>
          <p:nvPr>
            <p:ph idx="1"/>
          </p:nvPr>
        </p:nvPicPr>
        <p:blipFill>
          <a:blip r:embed="rId2"/>
          <a:stretch>
            <a:fillRect/>
          </a:stretch>
        </p:blipFill>
        <p:spPr>
          <a:xfrm>
            <a:off x="1282391" y="1591485"/>
            <a:ext cx="9627218" cy="4819618"/>
          </a:xfrm>
          <a:prstGeom prst="rect">
            <a:avLst/>
          </a:prstGeom>
        </p:spPr>
      </p:pic>
    </p:spTree>
    <p:extLst>
      <p:ext uri="{BB962C8B-B14F-4D97-AF65-F5344CB8AC3E}">
        <p14:creationId xmlns:p14="http://schemas.microsoft.com/office/powerpoint/2010/main" val="1445325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024FA-7A23-9473-ED48-76626663C129}"/>
              </a:ext>
            </a:extLst>
          </p:cNvPr>
          <p:cNvSpPr>
            <a:spLocks noGrp="1"/>
          </p:cNvSpPr>
          <p:nvPr>
            <p:ph type="title"/>
          </p:nvPr>
        </p:nvSpPr>
        <p:spPr/>
        <p:txBody>
          <a:bodyPr/>
          <a:lstStyle/>
          <a:p>
            <a:r>
              <a:rPr lang="en-US" dirty="0"/>
              <a:t>On the basis of size</a:t>
            </a:r>
          </a:p>
        </p:txBody>
      </p:sp>
      <p:sp>
        <p:nvSpPr>
          <p:cNvPr id="3" name="Content Placeholder 2">
            <a:extLst>
              <a:ext uri="{FF2B5EF4-FFF2-40B4-BE49-F238E27FC236}">
                <a16:creationId xmlns:a16="http://schemas.microsoft.com/office/drawing/2014/main" id="{040DF1F3-A526-4706-912A-38A44630FA98}"/>
              </a:ext>
            </a:extLst>
          </p:cNvPr>
          <p:cNvSpPr>
            <a:spLocks noGrp="1"/>
          </p:cNvSpPr>
          <p:nvPr>
            <p:ph idx="1"/>
          </p:nvPr>
        </p:nvSpPr>
        <p:spPr/>
        <p:txBody>
          <a:bodyPr>
            <a:normAutofit/>
          </a:bodyPr>
          <a:lstStyle/>
          <a:p>
            <a:pPr marL="0" indent="0" fontAlgn="base">
              <a:buNone/>
            </a:pPr>
            <a:r>
              <a:rPr lang="en-US" b="1" dirty="0"/>
              <a:t>1. Fixed Sized Arrays:</a:t>
            </a:r>
          </a:p>
          <a:p>
            <a:pPr lvl="0" fontAlgn="base"/>
            <a:r>
              <a:rPr lang="en-US" dirty="0"/>
              <a:t>The size of a fixed-size array cannot be changed after creation.</a:t>
            </a:r>
          </a:p>
          <a:p>
            <a:pPr lvl="0" fontAlgn="base"/>
            <a:r>
              <a:rPr lang="en-US" dirty="0"/>
              <a:t>Memory is allocated only for the size mentioned in square brackets [].</a:t>
            </a:r>
          </a:p>
          <a:p>
            <a:pPr lvl="0" fontAlgn="base"/>
            <a:r>
              <a:rPr lang="en-US" dirty="0"/>
              <a:t>Declaring a larger size than needed wastes memory.</a:t>
            </a:r>
          </a:p>
          <a:p>
            <a:pPr lvl="0" fontAlgn="base"/>
            <a:r>
              <a:rPr lang="en-US" dirty="0"/>
              <a:t>Declaring a smaller size than needed is not enough to store all elements.</a:t>
            </a:r>
          </a:p>
          <a:p>
            <a:pPr lvl="0" fontAlgn="base"/>
            <a:r>
              <a:rPr lang="en-US" dirty="0"/>
              <a:t>Fixed-size arrays are not preferred when the number of elements is unknown.</a:t>
            </a:r>
          </a:p>
          <a:p>
            <a:endParaRPr lang="en-US" dirty="0"/>
          </a:p>
        </p:txBody>
      </p:sp>
    </p:spTree>
    <p:extLst>
      <p:ext uri="{BB962C8B-B14F-4D97-AF65-F5344CB8AC3E}">
        <p14:creationId xmlns:p14="http://schemas.microsoft.com/office/powerpoint/2010/main" val="650034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F482C-90BD-E021-4326-295C27D522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BCEDAE-813A-043E-832D-EC5F72B005C4}"/>
              </a:ext>
            </a:extLst>
          </p:cNvPr>
          <p:cNvSpPr>
            <a:spLocks noGrp="1"/>
          </p:cNvSpPr>
          <p:nvPr>
            <p:ph type="title"/>
          </p:nvPr>
        </p:nvSpPr>
        <p:spPr/>
        <p:txBody>
          <a:bodyPr/>
          <a:lstStyle/>
          <a:p>
            <a:r>
              <a:rPr lang="en-US" dirty="0"/>
              <a:t>On the basis of size</a:t>
            </a:r>
          </a:p>
        </p:txBody>
      </p:sp>
      <p:sp>
        <p:nvSpPr>
          <p:cNvPr id="3" name="Content Placeholder 2">
            <a:extLst>
              <a:ext uri="{FF2B5EF4-FFF2-40B4-BE49-F238E27FC236}">
                <a16:creationId xmlns:a16="http://schemas.microsoft.com/office/drawing/2014/main" id="{F37532BD-518D-328D-1DDB-15E37103DF2B}"/>
              </a:ext>
            </a:extLst>
          </p:cNvPr>
          <p:cNvSpPr>
            <a:spLocks noGrp="1"/>
          </p:cNvSpPr>
          <p:nvPr>
            <p:ph idx="1"/>
          </p:nvPr>
        </p:nvSpPr>
        <p:spPr/>
        <p:txBody>
          <a:bodyPr>
            <a:normAutofit/>
          </a:bodyPr>
          <a:lstStyle/>
          <a:p>
            <a:pPr marL="0" indent="0" fontAlgn="base">
              <a:buNone/>
            </a:pPr>
            <a:r>
              <a:rPr lang="en-US" b="1" dirty="0"/>
              <a:t>2. Dynamic Sized Arrays:</a:t>
            </a:r>
          </a:p>
          <a:p>
            <a:pPr lvl="0" fontAlgn="base"/>
            <a:r>
              <a:rPr lang="en-US" dirty="0"/>
              <a:t>The size of a dynamic array can change during program execution.</a:t>
            </a:r>
          </a:p>
          <a:p>
            <a:pPr lvl="0" fontAlgn="base"/>
            <a:r>
              <a:rPr lang="en-US" dirty="0"/>
              <a:t>Elements can be added or removed as needed.</a:t>
            </a:r>
          </a:p>
          <a:p>
            <a:pPr lvl="0" fontAlgn="base"/>
            <a:r>
              <a:rPr lang="en-US" dirty="0"/>
              <a:t>Memory is allocated and de-allocated automatically.</a:t>
            </a:r>
          </a:p>
          <a:p>
            <a:pPr lvl="0" fontAlgn="base"/>
            <a:r>
              <a:rPr lang="en-US" dirty="0"/>
              <a:t>Don’t need to worry about the array size in advance.</a:t>
            </a:r>
          </a:p>
          <a:p>
            <a:pPr lvl="0" fontAlgn="base"/>
            <a:r>
              <a:rPr lang="en-US" dirty="0"/>
              <a:t>Dynamic arrays are flexible and useful when the number of elements is unknown.</a:t>
            </a:r>
          </a:p>
        </p:txBody>
      </p:sp>
    </p:spTree>
    <p:extLst>
      <p:ext uri="{BB962C8B-B14F-4D97-AF65-F5344CB8AC3E}">
        <p14:creationId xmlns:p14="http://schemas.microsoft.com/office/powerpoint/2010/main" val="3718782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8F2EC-7300-0F21-8305-61DECA72B1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24E123-33C5-5197-8462-A04DEFD3597C}"/>
              </a:ext>
            </a:extLst>
          </p:cNvPr>
          <p:cNvSpPr>
            <a:spLocks noGrp="1"/>
          </p:cNvSpPr>
          <p:nvPr>
            <p:ph type="title"/>
          </p:nvPr>
        </p:nvSpPr>
        <p:spPr/>
        <p:txBody>
          <a:bodyPr/>
          <a:lstStyle/>
          <a:p>
            <a:r>
              <a:rPr lang="en-US" dirty="0"/>
              <a:t>On the basis of Dimensions </a:t>
            </a:r>
          </a:p>
        </p:txBody>
      </p:sp>
      <p:sp>
        <p:nvSpPr>
          <p:cNvPr id="3" name="Content Placeholder 2">
            <a:extLst>
              <a:ext uri="{FF2B5EF4-FFF2-40B4-BE49-F238E27FC236}">
                <a16:creationId xmlns:a16="http://schemas.microsoft.com/office/drawing/2014/main" id="{9B7C424E-3C17-53EA-9FE6-8A711833D232}"/>
              </a:ext>
            </a:extLst>
          </p:cNvPr>
          <p:cNvSpPr>
            <a:spLocks noGrp="1"/>
          </p:cNvSpPr>
          <p:nvPr>
            <p:ph idx="1"/>
          </p:nvPr>
        </p:nvSpPr>
        <p:spPr/>
        <p:txBody>
          <a:bodyPr>
            <a:normAutofit/>
          </a:bodyPr>
          <a:lstStyle/>
          <a:p>
            <a:pPr marL="0" indent="0" fontAlgn="base">
              <a:buNone/>
            </a:pPr>
            <a:r>
              <a:rPr lang="en-US" b="1" dirty="0"/>
              <a:t>1. One-dimensional Array :</a:t>
            </a:r>
          </a:p>
          <a:p>
            <a:pPr lvl="0" fontAlgn="base"/>
            <a:r>
              <a:rPr lang="en-US" dirty="0"/>
              <a:t>A 1-D array is a single row of elements stored in a sequence under one name.</a:t>
            </a:r>
          </a:p>
          <a:p>
            <a:pPr lvl="0" fontAlgn="base"/>
            <a:r>
              <a:rPr lang="en-US" dirty="0"/>
              <a:t>Each element can be accessed using an index starting from 0.</a:t>
            </a:r>
          </a:p>
          <a:p>
            <a:pPr lvl="0" fontAlgn="base"/>
            <a:r>
              <a:rPr lang="en-US" dirty="0"/>
              <a:t>It is used to store multiple values of the same type in a linear manner.</a:t>
            </a:r>
          </a:p>
          <a:p>
            <a:r>
              <a:rPr lang="en-US" dirty="0"/>
              <a:t>[5,8,6,8,1,3,8,6,4,72,762,456,1,3]</a:t>
            </a:r>
            <a:br>
              <a:rPr lang="en-US" dirty="0"/>
            </a:br>
            <a:endParaRPr lang="en-US" dirty="0"/>
          </a:p>
        </p:txBody>
      </p:sp>
    </p:spTree>
    <p:extLst>
      <p:ext uri="{BB962C8B-B14F-4D97-AF65-F5344CB8AC3E}">
        <p14:creationId xmlns:p14="http://schemas.microsoft.com/office/powerpoint/2010/main" val="2634697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A0569-7983-ED2A-246A-DB3C6784B1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C2CA47-CB59-E21F-F1CF-BE8FD7A6906A}"/>
              </a:ext>
            </a:extLst>
          </p:cNvPr>
          <p:cNvSpPr>
            <a:spLocks noGrp="1"/>
          </p:cNvSpPr>
          <p:nvPr>
            <p:ph type="title"/>
          </p:nvPr>
        </p:nvSpPr>
        <p:spPr/>
        <p:txBody>
          <a:bodyPr/>
          <a:lstStyle/>
          <a:p>
            <a:r>
              <a:rPr lang="en-US" dirty="0"/>
              <a:t>On the basis of Dimensions </a:t>
            </a:r>
          </a:p>
        </p:txBody>
      </p:sp>
      <p:sp>
        <p:nvSpPr>
          <p:cNvPr id="3" name="Content Placeholder 2">
            <a:extLst>
              <a:ext uri="{FF2B5EF4-FFF2-40B4-BE49-F238E27FC236}">
                <a16:creationId xmlns:a16="http://schemas.microsoft.com/office/drawing/2014/main" id="{2D84B0FF-86D4-1E98-5278-DF79D0E7DCAE}"/>
              </a:ext>
            </a:extLst>
          </p:cNvPr>
          <p:cNvSpPr>
            <a:spLocks noGrp="1"/>
          </p:cNvSpPr>
          <p:nvPr>
            <p:ph idx="1"/>
          </p:nvPr>
        </p:nvSpPr>
        <p:spPr/>
        <p:txBody>
          <a:bodyPr>
            <a:normAutofit/>
          </a:bodyPr>
          <a:lstStyle/>
          <a:p>
            <a:pPr marL="0" indent="0" fontAlgn="base">
              <a:buNone/>
            </a:pPr>
            <a:r>
              <a:rPr lang="en-US" b="1" dirty="0"/>
              <a:t>2. Two-dimensional (2D) array (Matrix):</a:t>
            </a:r>
          </a:p>
          <a:p>
            <a:pPr lvl="0" fontAlgn="base"/>
            <a:r>
              <a:rPr lang="en-US" dirty="0"/>
              <a:t>A 2-D array is like a table or grid with rows and columns.</a:t>
            </a:r>
          </a:p>
          <a:p>
            <a:pPr lvl="0" fontAlgn="base"/>
            <a:r>
              <a:rPr lang="en-US" dirty="0"/>
              <a:t>Each element is accessed using two indices: one for the row and one for the column.</a:t>
            </a:r>
          </a:p>
          <a:p>
            <a:pPr lvl="0" fontAlgn="base"/>
            <a:r>
              <a:rPr lang="en-US" dirty="0"/>
              <a:t>It is used to store multiple values of the same type in a matrix-like structure.</a:t>
            </a:r>
          </a:p>
          <a:p>
            <a:r>
              <a:rPr lang="en-US" dirty="0"/>
              <a:t>[[2,3],[3,6] – 2x2 </a:t>
            </a:r>
            <a:br>
              <a:rPr lang="en-US" dirty="0"/>
            </a:br>
            <a:endParaRPr lang="en-US" dirty="0"/>
          </a:p>
        </p:txBody>
      </p:sp>
    </p:spTree>
    <p:extLst>
      <p:ext uri="{BB962C8B-B14F-4D97-AF65-F5344CB8AC3E}">
        <p14:creationId xmlns:p14="http://schemas.microsoft.com/office/powerpoint/2010/main" val="2017563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BA233-FD08-8888-5430-CCF532F8D2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2958F-8B0F-6299-C0B3-BD1DF37CA525}"/>
              </a:ext>
            </a:extLst>
          </p:cNvPr>
          <p:cNvSpPr>
            <a:spLocks noGrp="1"/>
          </p:cNvSpPr>
          <p:nvPr>
            <p:ph type="title"/>
          </p:nvPr>
        </p:nvSpPr>
        <p:spPr/>
        <p:txBody>
          <a:bodyPr/>
          <a:lstStyle/>
          <a:p>
            <a:r>
              <a:rPr lang="en-US" dirty="0"/>
              <a:t>On the basis of Dimensions </a:t>
            </a:r>
          </a:p>
        </p:txBody>
      </p:sp>
      <p:sp>
        <p:nvSpPr>
          <p:cNvPr id="3" name="Content Placeholder 2">
            <a:extLst>
              <a:ext uri="{FF2B5EF4-FFF2-40B4-BE49-F238E27FC236}">
                <a16:creationId xmlns:a16="http://schemas.microsoft.com/office/drawing/2014/main" id="{98C67602-2C20-4416-9485-756C9398E2B7}"/>
              </a:ext>
            </a:extLst>
          </p:cNvPr>
          <p:cNvSpPr>
            <a:spLocks noGrp="1"/>
          </p:cNvSpPr>
          <p:nvPr>
            <p:ph idx="1"/>
          </p:nvPr>
        </p:nvSpPr>
        <p:spPr/>
        <p:txBody>
          <a:bodyPr>
            <a:normAutofit/>
          </a:bodyPr>
          <a:lstStyle/>
          <a:p>
            <a:pPr marL="0" indent="0" fontAlgn="base">
              <a:buNone/>
            </a:pPr>
            <a:r>
              <a:rPr lang="en-US" b="1" dirty="0"/>
              <a:t>3. Three-dimensional array:</a:t>
            </a:r>
          </a:p>
          <a:p>
            <a:pPr lvl="0" fontAlgn="base"/>
            <a:r>
              <a:rPr lang="en-US" dirty="0"/>
              <a:t>A 3-D array is like a stack of 2-D arrays, forming rows, columns, and layers.</a:t>
            </a:r>
          </a:p>
          <a:p>
            <a:pPr lvl="0" fontAlgn="base"/>
            <a:r>
              <a:rPr lang="en-US" dirty="0"/>
              <a:t>Each element is accessed using three indices: for layer, row, and column.</a:t>
            </a:r>
          </a:p>
          <a:p>
            <a:pPr lvl="0" fontAlgn="base"/>
            <a:r>
              <a:rPr lang="en-US" dirty="0"/>
              <a:t>It is used to store multiple values of the same type in a 3-dimensional structure. </a:t>
            </a:r>
          </a:p>
          <a:p>
            <a:pPr marL="0" indent="0">
              <a:buNone/>
            </a:pPr>
            <a:r>
              <a:rPr lang="en-US" dirty="0"/>
              <a:t>[[[1,2],[2,3]],[[3,4],[5,6]]] 2x2x2</a:t>
            </a:r>
            <a:br>
              <a:rPr lang="en-US" dirty="0"/>
            </a:br>
            <a:endParaRPr lang="en-US" dirty="0"/>
          </a:p>
        </p:txBody>
      </p:sp>
    </p:spTree>
    <p:extLst>
      <p:ext uri="{BB962C8B-B14F-4D97-AF65-F5344CB8AC3E}">
        <p14:creationId xmlns:p14="http://schemas.microsoft.com/office/powerpoint/2010/main" val="1338001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68484-A52D-9168-B530-F7B373134EC6}"/>
              </a:ext>
            </a:extLst>
          </p:cNvPr>
          <p:cNvSpPr>
            <a:spLocks noGrp="1"/>
          </p:cNvSpPr>
          <p:nvPr>
            <p:ph type="title"/>
          </p:nvPr>
        </p:nvSpPr>
        <p:spPr/>
        <p:txBody>
          <a:bodyPr/>
          <a:lstStyle/>
          <a:p>
            <a:r>
              <a:rPr lang="en-US" dirty="0"/>
              <a:t>Strings</a:t>
            </a:r>
          </a:p>
        </p:txBody>
      </p:sp>
      <p:sp>
        <p:nvSpPr>
          <p:cNvPr id="3" name="Content Placeholder 2">
            <a:extLst>
              <a:ext uri="{FF2B5EF4-FFF2-40B4-BE49-F238E27FC236}">
                <a16:creationId xmlns:a16="http://schemas.microsoft.com/office/drawing/2014/main" id="{0A3187C2-C2C8-8F18-8B1D-9626A37CD041}"/>
              </a:ext>
            </a:extLst>
          </p:cNvPr>
          <p:cNvSpPr>
            <a:spLocks noGrp="1"/>
          </p:cNvSpPr>
          <p:nvPr>
            <p:ph idx="1"/>
          </p:nvPr>
        </p:nvSpPr>
        <p:spPr/>
        <p:txBody>
          <a:bodyPr>
            <a:normAutofit fontScale="62500" lnSpcReduction="20000"/>
          </a:bodyPr>
          <a:lstStyle/>
          <a:p>
            <a:pPr fontAlgn="base"/>
            <a:r>
              <a:rPr lang="en-US" dirty="0"/>
              <a:t>Strings are sequences of characters. The differences between a character array and a string are, a string is terminated with a special character </a:t>
            </a:r>
            <a:r>
              <a:rPr lang="en-US" b="1" dirty="0"/>
              <a:t>‘\0’ </a:t>
            </a:r>
            <a:r>
              <a:rPr lang="en-US" dirty="0"/>
              <a:t>and strings are typically immutable in most of the programming languages like Java, Python and JavaScript. </a:t>
            </a:r>
          </a:p>
          <a:p>
            <a:pPr lvl="0" fontAlgn="base"/>
            <a:r>
              <a:rPr lang="en-US" b="1" dirty="0"/>
              <a:t>C:</a:t>
            </a:r>
            <a:r>
              <a:rPr lang="en-US" dirty="0"/>
              <a:t> Strings are declared as character arrays or pointers and must end with a null character (\0) to indicate termination.</a:t>
            </a:r>
          </a:p>
          <a:p>
            <a:pPr lvl="0" fontAlgn="base"/>
            <a:r>
              <a:rPr lang="en-US" b="1" dirty="0"/>
              <a:t>C++:</a:t>
            </a:r>
            <a:r>
              <a:rPr lang="en-US" dirty="0"/>
              <a:t> Supports both C-style character arrays and the std::string class, which provides built-in functions for string manipulation.</a:t>
            </a:r>
          </a:p>
          <a:p>
            <a:pPr lvl="0" fontAlgn="base"/>
            <a:r>
              <a:rPr lang="en-US" b="1" dirty="0"/>
              <a:t>Java: </a:t>
            </a:r>
            <a:r>
              <a:rPr lang="en-US" dirty="0"/>
              <a:t>Strings are immutable objects of the String class, meaning their values cannot be modified once assigned.</a:t>
            </a:r>
          </a:p>
          <a:p>
            <a:pPr lvl="0" fontAlgn="base"/>
            <a:r>
              <a:rPr lang="en-US" b="1" dirty="0"/>
              <a:t>Python: </a:t>
            </a:r>
            <a:r>
              <a:rPr lang="en-US" dirty="0"/>
              <a:t>Strings are immutable and can be declared using single, double, or triple quotes, making them flexible for multi-line text handling.</a:t>
            </a:r>
          </a:p>
          <a:p>
            <a:pPr lvl="0" fontAlgn="base"/>
            <a:r>
              <a:rPr lang="en-US" b="1" dirty="0"/>
              <a:t>JavaScript: </a:t>
            </a:r>
            <a:r>
              <a:rPr lang="en-US" dirty="0"/>
              <a:t>Strings are immutable, primitive data types and can be defined using single, double, or template literals (backticks), allowing for interpolation.</a:t>
            </a:r>
          </a:p>
          <a:p>
            <a:pPr lvl="0" fontAlgn="base"/>
            <a:r>
              <a:rPr lang="en-US" b="1" dirty="0"/>
              <a:t>C#: </a:t>
            </a:r>
            <a:r>
              <a:rPr lang="en-US" dirty="0"/>
              <a:t>Uses the string keyword, which represents an immutable sequence of characters, similar to Java.</a:t>
            </a:r>
          </a:p>
          <a:p>
            <a:pPr lvl="0" fontAlgn="base"/>
            <a:r>
              <a:rPr lang="en-US" dirty="0"/>
              <a:t>There is no character type in Python and JavaScript and a single character is also considered as a string.</a:t>
            </a:r>
          </a:p>
        </p:txBody>
      </p:sp>
    </p:spTree>
    <p:extLst>
      <p:ext uri="{BB962C8B-B14F-4D97-AF65-F5344CB8AC3E}">
        <p14:creationId xmlns:p14="http://schemas.microsoft.com/office/powerpoint/2010/main" val="2411027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BFC9B-6FFB-B435-BA17-074981DC3B1E}"/>
              </a:ext>
            </a:extLst>
          </p:cNvPr>
          <p:cNvSpPr>
            <a:spLocks noGrp="1"/>
          </p:cNvSpPr>
          <p:nvPr>
            <p:ph type="title"/>
          </p:nvPr>
        </p:nvSpPr>
        <p:spPr/>
        <p:txBody>
          <a:bodyPr/>
          <a:lstStyle/>
          <a:p>
            <a:r>
              <a:rPr lang="en-US" dirty="0"/>
              <a:t>Strings</a:t>
            </a:r>
          </a:p>
        </p:txBody>
      </p:sp>
      <p:sp>
        <p:nvSpPr>
          <p:cNvPr id="3" name="Content Placeholder 2">
            <a:extLst>
              <a:ext uri="{FF2B5EF4-FFF2-40B4-BE49-F238E27FC236}">
                <a16:creationId xmlns:a16="http://schemas.microsoft.com/office/drawing/2014/main" id="{7C271E42-4ECB-D040-8B71-BDF8B769B26F}"/>
              </a:ext>
            </a:extLst>
          </p:cNvPr>
          <p:cNvSpPr>
            <a:spLocks noGrp="1"/>
          </p:cNvSpPr>
          <p:nvPr>
            <p:ph idx="1"/>
          </p:nvPr>
        </p:nvSpPr>
        <p:spPr/>
        <p:txBody>
          <a:bodyPr>
            <a:normAutofit fontScale="92500" lnSpcReduction="10000"/>
          </a:bodyPr>
          <a:lstStyle/>
          <a:p>
            <a:pPr fontAlgn="base"/>
            <a:r>
              <a:rPr lang="en-US" b="1" dirty="0"/>
              <a:t>Are Strings Mutable in Different Languages?</a:t>
            </a:r>
          </a:p>
          <a:p>
            <a:pPr lvl="0" fontAlgn="base"/>
            <a:r>
              <a:rPr lang="en-US" dirty="0"/>
              <a:t>In C/C++, string literals (assigned to pointers) are immutable.</a:t>
            </a:r>
          </a:p>
          <a:p>
            <a:pPr lvl="0" fontAlgn="base"/>
            <a:r>
              <a:rPr lang="en-US" dirty="0"/>
              <a:t>In C++, string objects are mutable.</a:t>
            </a:r>
          </a:p>
          <a:p>
            <a:pPr lvl="0" fontAlgn="base"/>
            <a:r>
              <a:rPr lang="en-US" dirty="0"/>
              <a:t>In Python, Java and JavaScript, strings are immutable.</a:t>
            </a:r>
          </a:p>
          <a:p>
            <a:pPr marL="0" indent="0">
              <a:buNone/>
            </a:pPr>
            <a:r>
              <a:rPr lang="en-US" dirty="0"/>
              <a:t># Create an immutable string</a:t>
            </a:r>
          </a:p>
          <a:p>
            <a:pPr marL="0" indent="0">
              <a:buNone/>
            </a:pPr>
            <a:r>
              <a:rPr lang="en-US" dirty="0"/>
              <a:t>s = "GFG"</a:t>
            </a:r>
          </a:p>
          <a:p>
            <a:pPr marL="0" indent="0">
              <a:buNone/>
            </a:pPr>
            <a:r>
              <a:rPr lang="en-US" dirty="0"/>
              <a:t># This will cause a error </a:t>
            </a:r>
          </a:p>
          <a:p>
            <a:pPr marL="0" indent="0">
              <a:buNone/>
            </a:pPr>
            <a:r>
              <a:rPr lang="en-US" dirty="0"/>
              <a:t># because strings are immutable</a:t>
            </a:r>
          </a:p>
          <a:p>
            <a:pPr marL="0" indent="0">
              <a:buNone/>
            </a:pPr>
            <a:r>
              <a:rPr lang="en-US" dirty="0"/>
              <a:t>s[1] = 'f'</a:t>
            </a:r>
            <a:br>
              <a:rPr lang="en-US" dirty="0"/>
            </a:br>
            <a:endParaRPr lang="en-US" dirty="0"/>
          </a:p>
        </p:txBody>
      </p:sp>
    </p:spTree>
    <p:extLst>
      <p:ext uri="{BB962C8B-B14F-4D97-AF65-F5344CB8AC3E}">
        <p14:creationId xmlns:p14="http://schemas.microsoft.com/office/powerpoint/2010/main" val="3792093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7A24E-F705-2811-D194-90CBA83EB90C}"/>
              </a:ext>
            </a:extLst>
          </p:cNvPr>
          <p:cNvSpPr>
            <a:spLocks noGrp="1"/>
          </p:cNvSpPr>
          <p:nvPr>
            <p:ph type="title"/>
          </p:nvPr>
        </p:nvSpPr>
        <p:spPr/>
        <p:txBody>
          <a:bodyPr/>
          <a:lstStyle/>
          <a:p>
            <a:r>
              <a:rPr lang="en-US" dirty="0"/>
              <a:t>Two Pointers Technique</a:t>
            </a:r>
          </a:p>
        </p:txBody>
      </p:sp>
      <p:sp>
        <p:nvSpPr>
          <p:cNvPr id="3" name="Content Placeholder 2">
            <a:extLst>
              <a:ext uri="{FF2B5EF4-FFF2-40B4-BE49-F238E27FC236}">
                <a16:creationId xmlns:a16="http://schemas.microsoft.com/office/drawing/2014/main" id="{9586BA22-B9C4-B671-2805-65C4B68903EF}"/>
              </a:ext>
            </a:extLst>
          </p:cNvPr>
          <p:cNvSpPr>
            <a:spLocks noGrp="1"/>
          </p:cNvSpPr>
          <p:nvPr>
            <p:ph idx="1"/>
          </p:nvPr>
        </p:nvSpPr>
        <p:spPr/>
        <p:txBody>
          <a:bodyPr/>
          <a:lstStyle/>
          <a:p>
            <a:pPr fontAlgn="base"/>
            <a:r>
              <a:rPr lang="en-US" dirty="0"/>
              <a:t>The Two-Pointers Technique is a simple yet powerful strategy where you use two indices (pointers) that traverse a data structure - such as an array, list, or string - either toward each other or in the same direction to solve problems more efficiently</a:t>
            </a:r>
          </a:p>
          <a:p>
            <a:pPr fontAlgn="base"/>
            <a:r>
              <a:rPr lang="en-US" dirty="0"/>
              <a:t>Two pointers is really an easy and effective technique that is typically used for </a:t>
            </a:r>
            <a:r>
              <a:rPr lang="en-US" u="sng" dirty="0"/>
              <a:t>Two Sum in Sorted Arrays</a:t>
            </a:r>
            <a:r>
              <a:rPr lang="en-US" dirty="0"/>
              <a:t>, </a:t>
            </a:r>
            <a:r>
              <a:rPr lang="en-US" u="sng" dirty="0"/>
              <a:t>Closest Two Sum</a:t>
            </a:r>
            <a:r>
              <a:rPr lang="en-US" dirty="0"/>
              <a:t>, </a:t>
            </a:r>
            <a:r>
              <a:rPr lang="en-US" u="sng" dirty="0"/>
              <a:t>Three Sum</a:t>
            </a:r>
            <a:r>
              <a:rPr lang="en-US" dirty="0"/>
              <a:t>, </a:t>
            </a:r>
            <a:r>
              <a:rPr lang="en-US" u="sng" dirty="0"/>
              <a:t>Four Sum</a:t>
            </a:r>
            <a:r>
              <a:rPr lang="en-US" dirty="0"/>
              <a:t>, </a:t>
            </a:r>
            <a:r>
              <a:rPr lang="en-US" u="sng" dirty="0"/>
              <a:t>Trapping Rain Water</a:t>
            </a:r>
            <a:r>
              <a:rPr lang="en-US" dirty="0"/>
              <a:t> and many other popular interview questions.</a:t>
            </a:r>
          </a:p>
          <a:p>
            <a:r>
              <a:rPr lang="en-US" dirty="0"/>
              <a:t>Useful (or not) information: </a:t>
            </a:r>
            <a:r>
              <a:rPr lang="en-US" dirty="0">
                <a:hlinkClick r:id="rId2"/>
              </a:rPr>
              <a:t>https://www.geeksforgeeks.org/dsa/two-pointers-technique/</a:t>
            </a:r>
            <a:r>
              <a:rPr lang="en-US" dirty="0"/>
              <a:t> </a:t>
            </a:r>
          </a:p>
        </p:txBody>
      </p:sp>
    </p:spTree>
    <p:extLst>
      <p:ext uri="{BB962C8B-B14F-4D97-AF65-F5344CB8AC3E}">
        <p14:creationId xmlns:p14="http://schemas.microsoft.com/office/powerpoint/2010/main" val="1410454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0B585-5307-F426-BCB3-37A311471039}"/>
              </a:ext>
            </a:extLst>
          </p:cNvPr>
          <p:cNvSpPr>
            <a:spLocks noGrp="1"/>
          </p:cNvSpPr>
          <p:nvPr>
            <p:ph type="title"/>
          </p:nvPr>
        </p:nvSpPr>
        <p:spPr/>
        <p:txBody>
          <a:bodyPr/>
          <a:lstStyle/>
          <a:p>
            <a:r>
              <a:rPr lang="en-US" dirty="0"/>
              <a:t>When to use two pointers</a:t>
            </a:r>
          </a:p>
        </p:txBody>
      </p:sp>
      <p:sp>
        <p:nvSpPr>
          <p:cNvPr id="3" name="Content Placeholder 2">
            <a:extLst>
              <a:ext uri="{FF2B5EF4-FFF2-40B4-BE49-F238E27FC236}">
                <a16:creationId xmlns:a16="http://schemas.microsoft.com/office/drawing/2014/main" id="{C5907B55-EE99-2486-FC2B-43F9E2227BBA}"/>
              </a:ext>
            </a:extLst>
          </p:cNvPr>
          <p:cNvSpPr>
            <a:spLocks noGrp="1"/>
          </p:cNvSpPr>
          <p:nvPr>
            <p:ph idx="1"/>
          </p:nvPr>
        </p:nvSpPr>
        <p:spPr/>
        <p:txBody>
          <a:bodyPr>
            <a:normAutofit fontScale="85000" lnSpcReduction="10000"/>
          </a:bodyPr>
          <a:lstStyle/>
          <a:p>
            <a:pPr lvl="0" fontAlgn="base"/>
            <a:r>
              <a:rPr lang="en-US" b="1" dirty="0"/>
              <a:t>Sorted Input : </a:t>
            </a:r>
            <a:r>
              <a:rPr lang="en-US" dirty="0"/>
              <a:t>If the array or list is already sorted (or can be sorted), two pointers can efficiently find pairs or ranges. Example: Find two numbers in a sorted array that add up to a target.</a:t>
            </a:r>
          </a:p>
          <a:p>
            <a:pPr lvl="0" fontAlgn="base"/>
            <a:r>
              <a:rPr lang="en-US" b="1" dirty="0"/>
              <a:t>Pairs or Subarrays : </a:t>
            </a:r>
            <a:r>
              <a:rPr lang="en-US" dirty="0"/>
              <a:t>When the problem asks about two elements, subarrays, or ranges instead of working with single elements. Example: Longest substring without repeating characters, maximum consecutive ones, checking if a string is palindrome.</a:t>
            </a:r>
          </a:p>
          <a:p>
            <a:pPr lvl="0" fontAlgn="base"/>
            <a:r>
              <a:rPr lang="en-US" b="1" dirty="0"/>
              <a:t>Sliding Window Problems : </a:t>
            </a:r>
            <a:r>
              <a:rPr lang="en-US" dirty="0"/>
              <a:t>When you need to maintain a window of elements that grows/shrinks based on conditions. Example: Find smallest subarray with sum ≥ K, move all zeros to end while maintaining order.</a:t>
            </a:r>
          </a:p>
          <a:p>
            <a:pPr lvl="0" fontAlgn="base"/>
            <a:r>
              <a:rPr lang="en-US" b="1" dirty="0"/>
              <a:t>Linked Lists (Slow–Fast pointers) : </a:t>
            </a:r>
            <a:r>
              <a:rPr lang="en-US" dirty="0"/>
              <a:t>Detecting cycles, finding the middle node, or checking palindrome property. Example: Floyd’s Cycle Detection Algorithm (Tortoise and Hare).</a:t>
            </a:r>
          </a:p>
          <a:p>
            <a:endParaRPr lang="en-US" dirty="0"/>
          </a:p>
        </p:txBody>
      </p:sp>
    </p:spTree>
    <p:extLst>
      <p:ext uri="{BB962C8B-B14F-4D97-AF65-F5344CB8AC3E}">
        <p14:creationId xmlns:p14="http://schemas.microsoft.com/office/powerpoint/2010/main" val="1416879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8B888-46C2-09BE-3B1A-8230389BCF18}"/>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70525777-853C-F4E0-2E5A-8B98E76AA6FD}"/>
              </a:ext>
            </a:extLst>
          </p:cNvPr>
          <p:cNvSpPr>
            <a:spLocks noGrp="1"/>
          </p:cNvSpPr>
          <p:nvPr>
            <p:ph idx="1"/>
          </p:nvPr>
        </p:nvSpPr>
        <p:spPr/>
        <p:txBody>
          <a:bodyPr>
            <a:normAutofit fontScale="92500" lnSpcReduction="10000"/>
          </a:bodyPr>
          <a:lstStyle/>
          <a:p>
            <a:pPr fontAlgn="base"/>
            <a:r>
              <a:rPr lang="en-US" dirty="0"/>
              <a:t>Given a sorted array </a:t>
            </a:r>
            <a:r>
              <a:rPr lang="en-US" dirty="0" err="1"/>
              <a:t>arr</a:t>
            </a:r>
            <a:r>
              <a:rPr lang="en-US" dirty="0"/>
              <a:t> (sorted in ascending order) and a </a:t>
            </a:r>
            <a:r>
              <a:rPr lang="en-US" b="1" dirty="0"/>
              <a:t>target</a:t>
            </a:r>
            <a:r>
              <a:rPr lang="en-US" dirty="0"/>
              <a:t>, find if there exists any pair of elements (</a:t>
            </a:r>
            <a:r>
              <a:rPr lang="en-US" dirty="0" err="1"/>
              <a:t>arr</a:t>
            </a:r>
            <a:r>
              <a:rPr lang="en-US" dirty="0"/>
              <a:t>[</a:t>
            </a:r>
            <a:r>
              <a:rPr lang="en-US" dirty="0" err="1"/>
              <a:t>i</a:t>
            </a:r>
            <a:r>
              <a:rPr lang="en-US" dirty="0"/>
              <a:t>], </a:t>
            </a:r>
            <a:r>
              <a:rPr lang="en-US" dirty="0" err="1"/>
              <a:t>arr</a:t>
            </a:r>
            <a:r>
              <a:rPr lang="en-US" dirty="0"/>
              <a:t>[j]) such that their sum is equal to the target.</a:t>
            </a:r>
          </a:p>
          <a:p>
            <a:pPr fontAlgn="base"/>
            <a:r>
              <a:rPr lang="en-US" b="1" i="1" dirty="0"/>
              <a:t>Input</a:t>
            </a:r>
            <a:r>
              <a:rPr lang="en-US" i="1" dirty="0"/>
              <a:t>: </a:t>
            </a:r>
            <a:r>
              <a:rPr lang="en-US" i="1" dirty="0" err="1"/>
              <a:t>arr</a:t>
            </a:r>
            <a:r>
              <a:rPr lang="en-US" i="1" dirty="0"/>
              <a:t>[] = [10, 20, 35, 50], target =70</a:t>
            </a:r>
            <a:br>
              <a:rPr lang="en-US" i="1" dirty="0"/>
            </a:br>
            <a:r>
              <a:rPr lang="en-US" b="1" i="1" dirty="0"/>
              <a:t>Output</a:t>
            </a:r>
            <a:r>
              <a:rPr lang="en-US" i="1" dirty="0"/>
              <a:t>: true</a:t>
            </a:r>
            <a:br>
              <a:rPr lang="en-US" i="1" dirty="0"/>
            </a:br>
            <a:r>
              <a:rPr lang="en-US" b="1" i="1" dirty="0"/>
              <a:t>Explanation</a:t>
            </a:r>
            <a:r>
              <a:rPr lang="en-US" i="1" dirty="0"/>
              <a:t> : There is a pair (20, 50) with given target.</a:t>
            </a:r>
          </a:p>
          <a:p>
            <a:pPr fontAlgn="base"/>
            <a:r>
              <a:rPr lang="en-US" b="1" i="1" dirty="0"/>
              <a:t>Input</a:t>
            </a:r>
            <a:r>
              <a:rPr lang="en-US" i="1" dirty="0"/>
              <a:t>: </a:t>
            </a:r>
            <a:r>
              <a:rPr lang="en-US" i="1" dirty="0" err="1"/>
              <a:t>arr</a:t>
            </a:r>
            <a:r>
              <a:rPr lang="en-US" i="1" dirty="0"/>
              <a:t>[] = [10, 20, 30], target =70</a:t>
            </a:r>
            <a:br>
              <a:rPr lang="en-US" i="1" dirty="0"/>
            </a:br>
            <a:r>
              <a:rPr lang="en-US" b="1" i="1" dirty="0"/>
              <a:t>Output</a:t>
            </a:r>
            <a:r>
              <a:rPr lang="en-US" i="1" dirty="0"/>
              <a:t> : false</a:t>
            </a:r>
            <a:br>
              <a:rPr lang="en-US" i="1" dirty="0"/>
            </a:br>
            <a:r>
              <a:rPr lang="en-US" b="1" i="1" dirty="0"/>
              <a:t>Explanation</a:t>
            </a:r>
            <a:r>
              <a:rPr lang="en-US" i="1" dirty="0"/>
              <a:t> : There is no pair with sum 70</a:t>
            </a:r>
          </a:p>
          <a:p>
            <a:pPr fontAlgn="base"/>
            <a:r>
              <a:rPr lang="en-US" b="1" i="1" dirty="0"/>
              <a:t>Input</a:t>
            </a:r>
            <a:r>
              <a:rPr lang="en-US" i="1" dirty="0"/>
              <a:t>: </a:t>
            </a:r>
            <a:r>
              <a:rPr lang="en-US" i="1" dirty="0" err="1"/>
              <a:t>arr</a:t>
            </a:r>
            <a:r>
              <a:rPr lang="en-US" i="1" dirty="0"/>
              <a:t>[] = [-8, 1, 4, 6, 10, 45], target = 16</a:t>
            </a:r>
            <a:br>
              <a:rPr lang="en-US" i="1" dirty="0"/>
            </a:br>
            <a:r>
              <a:rPr lang="en-US" b="1" i="1" dirty="0"/>
              <a:t>Output</a:t>
            </a:r>
            <a:r>
              <a:rPr lang="en-US" i="1" dirty="0"/>
              <a:t>: true</a:t>
            </a:r>
            <a:br>
              <a:rPr lang="en-US" i="1" dirty="0"/>
            </a:br>
            <a:r>
              <a:rPr lang="en-US" b="1" i="1" dirty="0"/>
              <a:t>Explanation</a:t>
            </a:r>
            <a:r>
              <a:rPr lang="en-US" i="1" dirty="0"/>
              <a:t> : There is a pair (6, 10) with given target.</a:t>
            </a:r>
          </a:p>
          <a:p>
            <a:endParaRPr lang="en-US" dirty="0"/>
          </a:p>
        </p:txBody>
      </p:sp>
    </p:spTree>
    <p:extLst>
      <p:ext uri="{BB962C8B-B14F-4D97-AF65-F5344CB8AC3E}">
        <p14:creationId xmlns:p14="http://schemas.microsoft.com/office/powerpoint/2010/main" val="1694133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C0776-2391-C2E8-BD6B-23B237189CB8}"/>
              </a:ext>
            </a:extLst>
          </p:cNvPr>
          <p:cNvSpPr>
            <a:spLocks noGrp="1"/>
          </p:cNvSpPr>
          <p:nvPr>
            <p:ph type="title"/>
          </p:nvPr>
        </p:nvSpPr>
        <p:spPr/>
        <p:txBody>
          <a:bodyPr/>
          <a:lstStyle/>
          <a:p>
            <a:r>
              <a:rPr lang="en-US" dirty="0"/>
              <a:t>Example </a:t>
            </a:r>
          </a:p>
        </p:txBody>
      </p:sp>
      <p:sp>
        <p:nvSpPr>
          <p:cNvPr id="3" name="Content Placeholder 2">
            <a:extLst>
              <a:ext uri="{FF2B5EF4-FFF2-40B4-BE49-F238E27FC236}">
                <a16:creationId xmlns:a16="http://schemas.microsoft.com/office/drawing/2014/main" id="{435294B9-B62C-16A8-7037-ACF99E88CFE8}"/>
              </a:ext>
            </a:extLst>
          </p:cNvPr>
          <p:cNvSpPr>
            <a:spLocks noGrp="1"/>
          </p:cNvSpPr>
          <p:nvPr>
            <p:ph idx="1"/>
          </p:nvPr>
        </p:nvSpPr>
        <p:spPr>
          <a:xfrm>
            <a:off x="838200" y="1825625"/>
            <a:ext cx="10515600" cy="4733437"/>
          </a:xfrm>
        </p:spPr>
        <p:txBody>
          <a:bodyPr>
            <a:noAutofit/>
          </a:bodyPr>
          <a:lstStyle/>
          <a:p>
            <a:pPr lvl="1"/>
            <a:r>
              <a:rPr lang="en-US" sz="1000" dirty="0"/>
              <a:t># Function to check whether any pair exists	O(N^2) </a:t>
            </a:r>
          </a:p>
          <a:p>
            <a:pPr lvl="1"/>
            <a:r>
              <a:rPr lang="en-US" sz="1000" dirty="0"/>
              <a:t># whose sum is equal to the given target value</a:t>
            </a:r>
          </a:p>
          <a:p>
            <a:pPr lvl="1"/>
            <a:r>
              <a:rPr lang="en-US" sz="1000" dirty="0"/>
              <a:t>def </a:t>
            </a:r>
            <a:r>
              <a:rPr lang="en-US" sz="1000" dirty="0" err="1"/>
              <a:t>two_sum</a:t>
            </a:r>
            <a:r>
              <a:rPr lang="en-US" sz="1000" dirty="0"/>
              <a:t>(</a:t>
            </a:r>
            <a:r>
              <a:rPr lang="en-US" sz="1000" dirty="0" err="1"/>
              <a:t>arr</a:t>
            </a:r>
            <a:r>
              <a:rPr lang="en-US" sz="1000" dirty="0"/>
              <a:t>, target):</a:t>
            </a:r>
          </a:p>
          <a:p>
            <a:pPr lvl="1"/>
            <a:r>
              <a:rPr lang="en-US" sz="1000" dirty="0"/>
              <a:t>    n = </a:t>
            </a:r>
            <a:r>
              <a:rPr lang="en-US" sz="1000" dirty="0" err="1"/>
              <a:t>len</a:t>
            </a:r>
            <a:r>
              <a:rPr lang="en-US" sz="1000" dirty="0"/>
              <a:t>(</a:t>
            </a:r>
            <a:r>
              <a:rPr lang="en-US" sz="1000" dirty="0" err="1"/>
              <a:t>arr</a:t>
            </a:r>
            <a:r>
              <a:rPr lang="en-US" sz="1000" dirty="0"/>
              <a:t>)</a:t>
            </a:r>
          </a:p>
          <a:p>
            <a:pPr lvl="1"/>
            <a:r>
              <a:rPr lang="en-US" sz="1000" dirty="0"/>
              <a:t>    # Iterate through each element in the array</a:t>
            </a:r>
          </a:p>
          <a:p>
            <a:pPr lvl="1"/>
            <a:r>
              <a:rPr lang="en-US" sz="1000" dirty="0"/>
              <a:t>    for </a:t>
            </a:r>
            <a:r>
              <a:rPr lang="en-US" sz="1000" dirty="0" err="1"/>
              <a:t>i</a:t>
            </a:r>
            <a:r>
              <a:rPr lang="en-US" sz="1000" dirty="0"/>
              <a:t> in range(n): # N</a:t>
            </a:r>
          </a:p>
          <a:p>
            <a:pPr lvl="1"/>
            <a:r>
              <a:rPr lang="en-US" sz="1000" dirty="0"/>
              <a:t>        # For each element </a:t>
            </a:r>
            <a:r>
              <a:rPr lang="en-US" sz="1000" dirty="0" err="1"/>
              <a:t>arr</a:t>
            </a:r>
            <a:r>
              <a:rPr lang="en-US" sz="1000" dirty="0"/>
              <a:t>[</a:t>
            </a:r>
            <a:r>
              <a:rPr lang="en-US" sz="1000" dirty="0" err="1"/>
              <a:t>i</a:t>
            </a:r>
            <a:r>
              <a:rPr lang="en-US" sz="1000" dirty="0"/>
              <a:t>], check every</a:t>
            </a:r>
          </a:p>
          <a:p>
            <a:pPr lvl="1"/>
            <a:r>
              <a:rPr lang="en-US" sz="1000" dirty="0"/>
              <a:t>        # other element </a:t>
            </a:r>
            <a:r>
              <a:rPr lang="en-US" sz="1000" dirty="0" err="1"/>
              <a:t>arr</a:t>
            </a:r>
            <a:r>
              <a:rPr lang="en-US" sz="1000" dirty="0"/>
              <a:t>[j] that comes after it</a:t>
            </a:r>
          </a:p>
          <a:p>
            <a:pPr lvl="1"/>
            <a:r>
              <a:rPr lang="en-US" sz="1000" dirty="0"/>
              <a:t>        for j in range(</a:t>
            </a:r>
            <a:r>
              <a:rPr lang="en-US" sz="1000" dirty="0" err="1"/>
              <a:t>i</a:t>
            </a:r>
            <a:r>
              <a:rPr lang="en-US" sz="1000" dirty="0"/>
              <a:t> + 1, n): # N = N^2</a:t>
            </a:r>
          </a:p>
          <a:p>
            <a:pPr lvl="1"/>
            <a:r>
              <a:rPr lang="en-US" sz="1000" dirty="0"/>
              <a:t>            # Check if the sum of the current pair</a:t>
            </a:r>
          </a:p>
          <a:p>
            <a:pPr lvl="1"/>
            <a:r>
              <a:rPr lang="en-US" sz="1000" dirty="0"/>
              <a:t>            # equals the target</a:t>
            </a:r>
          </a:p>
          <a:p>
            <a:pPr lvl="1"/>
            <a:r>
              <a:rPr lang="en-US" sz="1000" dirty="0"/>
              <a:t>            if </a:t>
            </a:r>
            <a:r>
              <a:rPr lang="en-US" sz="1000" dirty="0" err="1"/>
              <a:t>arr</a:t>
            </a:r>
            <a:r>
              <a:rPr lang="en-US" sz="1000" dirty="0"/>
              <a:t>[</a:t>
            </a:r>
            <a:r>
              <a:rPr lang="en-US" sz="1000" dirty="0" err="1"/>
              <a:t>i</a:t>
            </a:r>
            <a:r>
              <a:rPr lang="en-US" sz="1000" dirty="0"/>
              <a:t>] + </a:t>
            </a:r>
            <a:r>
              <a:rPr lang="en-US" sz="1000" dirty="0" err="1"/>
              <a:t>arr</a:t>
            </a:r>
            <a:r>
              <a:rPr lang="en-US" sz="1000" dirty="0"/>
              <a:t>[j] == target:</a:t>
            </a:r>
          </a:p>
          <a:p>
            <a:pPr lvl="1"/>
            <a:r>
              <a:rPr lang="en-US" sz="1000" dirty="0"/>
              <a:t>                return True</a:t>
            </a:r>
          </a:p>
          <a:p>
            <a:pPr lvl="1"/>
            <a:r>
              <a:rPr lang="en-US" sz="1000" dirty="0"/>
              <a:t>    # If no pair is found after checking</a:t>
            </a:r>
          </a:p>
          <a:p>
            <a:pPr lvl="1"/>
            <a:r>
              <a:rPr lang="en-US" sz="1000" dirty="0"/>
              <a:t>    # all possibilities</a:t>
            </a:r>
          </a:p>
          <a:p>
            <a:pPr lvl="1"/>
            <a:r>
              <a:rPr lang="en-US" sz="1000" dirty="0"/>
              <a:t>    return False</a:t>
            </a:r>
          </a:p>
          <a:p>
            <a:pPr lvl="1"/>
            <a:r>
              <a:rPr lang="en-US" sz="1000" dirty="0" err="1"/>
              <a:t>arr</a:t>
            </a:r>
            <a:r>
              <a:rPr lang="en-US" sz="1000" dirty="0"/>
              <a:t> = [0, -1, 2, -3, 1]</a:t>
            </a:r>
          </a:p>
          <a:p>
            <a:pPr lvl="1"/>
            <a:r>
              <a:rPr lang="en-US" sz="1000" dirty="0"/>
              <a:t>target = -2</a:t>
            </a:r>
          </a:p>
          <a:p>
            <a:pPr lvl="1"/>
            <a:r>
              <a:rPr lang="en-US" sz="1000" dirty="0"/>
              <a:t># Call the </a:t>
            </a:r>
            <a:r>
              <a:rPr lang="en-US" sz="1000" dirty="0" err="1"/>
              <a:t>two_sum</a:t>
            </a:r>
            <a:r>
              <a:rPr lang="en-US" sz="1000" dirty="0"/>
              <a:t> function and print the result</a:t>
            </a:r>
          </a:p>
          <a:p>
            <a:pPr lvl="1"/>
            <a:r>
              <a:rPr lang="en-US" sz="1000" dirty="0"/>
              <a:t>if </a:t>
            </a:r>
            <a:r>
              <a:rPr lang="en-US" sz="1000" dirty="0" err="1"/>
              <a:t>two_sum</a:t>
            </a:r>
            <a:r>
              <a:rPr lang="en-US" sz="1000" dirty="0"/>
              <a:t>(</a:t>
            </a:r>
            <a:r>
              <a:rPr lang="en-US" sz="1000" dirty="0" err="1"/>
              <a:t>arr</a:t>
            </a:r>
            <a:r>
              <a:rPr lang="en-US" sz="1000" dirty="0"/>
              <a:t>, target):</a:t>
            </a:r>
          </a:p>
          <a:p>
            <a:pPr lvl="1"/>
            <a:r>
              <a:rPr lang="en-US" sz="1000" dirty="0"/>
              <a:t>    print("true")</a:t>
            </a:r>
          </a:p>
          <a:p>
            <a:pPr lvl="1"/>
            <a:r>
              <a:rPr lang="en-US" sz="1000" dirty="0"/>
              <a:t>else:</a:t>
            </a:r>
          </a:p>
          <a:p>
            <a:pPr lvl="1"/>
            <a:r>
              <a:rPr lang="en-US" sz="1000" dirty="0"/>
              <a:t>    print("false")</a:t>
            </a:r>
          </a:p>
        </p:txBody>
      </p:sp>
    </p:spTree>
    <p:extLst>
      <p:ext uri="{BB962C8B-B14F-4D97-AF65-F5344CB8AC3E}">
        <p14:creationId xmlns:p14="http://schemas.microsoft.com/office/powerpoint/2010/main" val="3576979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D2EA1-2658-E2C1-5BAC-4A174C7FDCA2}"/>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46E515E9-7CD0-6590-E1AD-7EF56033A68C}"/>
              </a:ext>
            </a:extLst>
          </p:cNvPr>
          <p:cNvSpPr>
            <a:spLocks noGrp="1"/>
          </p:cNvSpPr>
          <p:nvPr>
            <p:ph idx="1"/>
          </p:nvPr>
        </p:nvSpPr>
        <p:spPr>
          <a:xfrm>
            <a:off x="838200" y="1455420"/>
            <a:ext cx="10515600" cy="5037455"/>
          </a:xfrm>
        </p:spPr>
        <p:txBody>
          <a:bodyPr>
            <a:normAutofit fontScale="92500" lnSpcReduction="20000"/>
          </a:bodyPr>
          <a:lstStyle/>
          <a:p>
            <a:pPr marL="457200" lvl="1" indent="0">
              <a:buNone/>
            </a:pPr>
            <a:r>
              <a:rPr lang="en-US" sz="1300" dirty="0"/>
              <a:t># Function to check whether any pair exists  O(n)</a:t>
            </a:r>
          </a:p>
          <a:p>
            <a:pPr marL="457200" lvl="1" indent="0">
              <a:buNone/>
            </a:pPr>
            <a:r>
              <a:rPr lang="en-US" sz="1300" dirty="0"/>
              <a:t># whose sum is equal to the given target value</a:t>
            </a:r>
          </a:p>
          <a:p>
            <a:pPr marL="457200" lvl="1" indent="0">
              <a:buNone/>
            </a:pPr>
            <a:r>
              <a:rPr lang="en-US" sz="1300" dirty="0"/>
              <a:t>def </a:t>
            </a:r>
            <a:r>
              <a:rPr lang="en-US" sz="1300" dirty="0" err="1"/>
              <a:t>two_sum</a:t>
            </a:r>
            <a:r>
              <a:rPr lang="en-US" sz="1300" dirty="0"/>
              <a:t>(</a:t>
            </a:r>
            <a:r>
              <a:rPr lang="en-US" sz="1300" dirty="0" err="1"/>
              <a:t>arr</a:t>
            </a:r>
            <a:r>
              <a:rPr lang="en-US" sz="1300" dirty="0"/>
              <a:t>, target):</a:t>
            </a:r>
          </a:p>
          <a:p>
            <a:pPr marL="457200" lvl="1" indent="0">
              <a:buNone/>
            </a:pPr>
            <a:r>
              <a:rPr lang="en-US" sz="1300" dirty="0"/>
              <a:t>    # Sort the array</a:t>
            </a:r>
          </a:p>
          <a:p>
            <a:pPr marL="457200" lvl="1" indent="0">
              <a:buNone/>
            </a:pPr>
            <a:r>
              <a:rPr lang="en-US" sz="1300" dirty="0"/>
              <a:t>    left, right = 0, </a:t>
            </a:r>
            <a:r>
              <a:rPr lang="en-US" sz="1300" dirty="0" err="1"/>
              <a:t>len</a:t>
            </a:r>
            <a:r>
              <a:rPr lang="en-US" sz="1300" dirty="0"/>
              <a:t>(</a:t>
            </a:r>
            <a:r>
              <a:rPr lang="en-US" sz="1300" dirty="0" err="1"/>
              <a:t>arr</a:t>
            </a:r>
            <a:r>
              <a:rPr lang="en-US" sz="1300" dirty="0"/>
              <a:t>) - 1</a:t>
            </a:r>
          </a:p>
          <a:p>
            <a:pPr marL="457200" lvl="1" indent="0">
              <a:buNone/>
            </a:pPr>
            <a:r>
              <a:rPr lang="en-US" sz="1300" dirty="0"/>
              <a:t>    # Iterate while left pointer is less than right</a:t>
            </a:r>
          </a:p>
          <a:p>
            <a:pPr marL="457200" lvl="1" indent="0">
              <a:buNone/>
            </a:pPr>
            <a:r>
              <a:rPr lang="en-US" sz="1300" dirty="0"/>
              <a:t>    while left &lt; right:</a:t>
            </a:r>
          </a:p>
          <a:p>
            <a:pPr marL="457200" lvl="1" indent="0">
              <a:buNone/>
            </a:pPr>
            <a:r>
              <a:rPr lang="en-US" sz="1300" dirty="0"/>
              <a:t>        sum = </a:t>
            </a:r>
            <a:r>
              <a:rPr lang="en-US" sz="1300" dirty="0" err="1"/>
              <a:t>arr</a:t>
            </a:r>
            <a:r>
              <a:rPr lang="en-US" sz="1300" dirty="0"/>
              <a:t>[left] + </a:t>
            </a:r>
            <a:r>
              <a:rPr lang="en-US" sz="1300" dirty="0" err="1"/>
              <a:t>arr</a:t>
            </a:r>
            <a:r>
              <a:rPr lang="en-US" sz="1300" dirty="0"/>
              <a:t>[right]</a:t>
            </a:r>
          </a:p>
          <a:p>
            <a:pPr marL="457200" lvl="1" indent="0">
              <a:buNone/>
            </a:pPr>
            <a:r>
              <a:rPr lang="en-US" sz="1300" dirty="0"/>
              <a:t>        # Check if the sum matches the target</a:t>
            </a:r>
          </a:p>
          <a:p>
            <a:pPr marL="457200" lvl="1" indent="0">
              <a:buNone/>
            </a:pPr>
            <a:r>
              <a:rPr lang="en-US" sz="1300" dirty="0"/>
              <a:t>        if sum == target:</a:t>
            </a:r>
          </a:p>
          <a:p>
            <a:pPr marL="457200" lvl="1" indent="0">
              <a:buNone/>
            </a:pPr>
            <a:r>
              <a:rPr lang="en-US" sz="1300" dirty="0"/>
              <a:t>            return True</a:t>
            </a:r>
          </a:p>
          <a:p>
            <a:pPr marL="457200" lvl="1" indent="0">
              <a:buNone/>
            </a:pPr>
            <a:r>
              <a:rPr lang="en-US" sz="1300" dirty="0"/>
              <a:t>        </a:t>
            </a:r>
            <a:r>
              <a:rPr lang="en-US" sz="1300" dirty="0" err="1"/>
              <a:t>elif</a:t>
            </a:r>
            <a:r>
              <a:rPr lang="en-US" sz="1300" dirty="0"/>
              <a:t> sum &lt; target: </a:t>
            </a:r>
          </a:p>
          <a:p>
            <a:pPr marL="457200" lvl="1" indent="0">
              <a:buNone/>
            </a:pPr>
            <a:r>
              <a:rPr lang="en-US" sz="1300" dirty="0"/>
              <a:t>            left += 1  # Move left pointer to the right</a:t>
            </a:r>
          </a:p>
          <a:p>
            <a:pPr marL="457200" lvl="1" indent="0">
              <a:buNone/>
            </a:pPr>
            <a:r>
              <a:rPr lang="en-US" sz="1300" dirty="0"/>
              <a:t>        else:</a:t>
            </a:r>
          </a:p>
          <a:p>
            <a:pPr marL="457200" lvl="1" indent="0">
              <a:buNone/>
            </a:pPr>
            <a:r>
              <a:rPr lang="en-US" sz="1300" dirty="0"/>
              <a:t>            right -= 1 # Move right pointer to the left</a:t>
            </a:r>
          </a:p>
          <a:p>
            <a:pPr marL="457200" lvl="1" indent="0">
              <a:buNone/>
            </a:pPr>
            <a:r>
              <a:rPr lang="en-US" sz="1300" dirty="0"/>
              <a:t>    # If no pair is found</a:t>
            </a:r>
          </a:p>
          <a:p>
            <a:pPr marL="457200" lvl="1" indent="0">
              <a:buNone/>
            </a:pPr>
            <a:r>
              <a:rPr lang="en-US" sz="1300" dirty="0"/>
              <a:t>    return False</a:t>
            </a:r>
          </a:p>
          <a:p>
            <a:pPr marL="457200" lvl="1" indent="0">
              <a:buNone/>
            </a:pPr>
            <a:r>
              <a:rPr lang="en-US" sz="1300" dirty="0" err="1"/>
              <a:t>arr</a:t>
            </a:r>
            <a:r>
              <a:rPr lang="en-US" sz="1300" dirty="0"/>
              <a:t> = [-3, -1, 0, 1, 2]</a:t>
            </a:r>
          </a:p>
          <a:p>
            <a:pPr marL="457200" lvl="1" indent="0">
              <a:buNone/>
            </a:pPr>
            <a:r>
              <a:rPr lang="en-US" sz="1300" dirty="0"/>
              <a:t>target = -2</a:t>
            </a:r>
          </a:p>
          <a:p>
            <a:pPr marL="457200" lvl="1" indent="0">
              <a:buNone/>
            </a:pPr>
            <a:r>
              <a:rPr lang="en-US" sz="1300" dirty="0"/>
              <a:t># Call the </a:t>
            </a:r>
            <a:r>
              <a:rPr lang="en-US" sz="1300" dirty="0" err="1"/>
              <a:t>two_sum</a:t>
            </a:r>
            <a:r>
              <a:rPr lang="en-US" sz="1300" dirty="0"/>
              <a:t> function and print the result</a:t>
            </a:r>
          </a:p>
          <a:p>
            <a:pPr marL="457200" lvl="1" indent="0">
              <a:buNone/>
            </a:pPr>
            <a:r>
              <a:rPr lang="en-US" sz="1300" dirty="0"/>
              <a:t>if </a:t>
            </a:r>
            <a:r>
              <a:rPr lang="en-US" sz="1300" dirty="0" err="1"/>
              <a:t>two_sum</a:t>
            </a:r>
            <a:r>
              <a:rPr lang="en-US" sz="1300" dirty="0"/>
              <a:t>(</a:t>
            </a:r>
            <a:r>
              <a:rPr lang="en-US" sz="1300" dirty="0" err="1"/>
              <a:t>arr</a:t>
            </a:r>
            <a:r>
              <a:rPr lang="en-US" sz="1300" dirty="0"/>
              <a:t>, target):</a:t>
            </a:r>
          </a:p>
          <a:p>
            <a:pPr marL="457200" lvl="1" indent="0">
              <a:buNone/>
            </a:pPr>
            <a:r>
              <a:rPr lang="en-US" sz="1300" dirty="0"/>
              <a:t>    print("true")</a:t>
            </a:r>
          </a:p>
          <a:p>
            <a:pPr marL="457200" lvl="1" indent="0">
              <a:buNone/>
            </a:pPr>
            <a:r>
              <a:rPr lang="en-US" sz="1300" dirty="0"/>
              <a:t>else:</a:t>
            </a:r>
          </a:p>
          <a:p>
            <a:pPr marL="457200" lvl="1" indent="0">
              <a:buNone/>
            </a:pPr>
            <a:r>
              <a:rPr lang="en-US" sz="1300" dirty="0"/>
              <a:t>    print("false</a:t>
            </a:r>
            <a:r>
              <a:rPr lang="en-US" sz="1100" dirty="0"/>
              <a:t>")</a:t>
            </a:r>
          </a:p>
        </p:txBody>
      </p:sp>
    </p:spTree>
    <p:extLst>
      <p:ext uri="{BB962C8B-B14F-4D97-AF65-F5344CB8AC3E}">
        <p14:creationId xmlns:p14="http://schemas.microsoft.com/office/powerpoint/2010/main" val="4001699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3A321-44EF-F602-A22F-8C15A85225A6}"/>
              </a:ext>
            </a:extLst>
          </p:cNvPr>
          <p:cNvSpPr>
            <a:spLocks noGrp="1"/>
          </p:cNvSpPr>
          <p:nvPr>
            <p:ph type="title"/>
          </p:nvPr>
        </p:nvSpPr>
        <p:spPr/>
        <p:txBody>
          <a:bodyPr/>
          <a:lstStyle/>
          <a:p>
            <a:r>
              <a:rPr lang="en-US" dirty="0"/>
              <a:t>Sliding Window Technique</a:t>
            </a:r>
          </a:p>
        </p:txBody>
      </p:sp>
      <p:sp>
        <p:nvSpPr>
          <p:cNvPr id="3" name="Content Placeholder 2">
            <a:extLst>
              <a:ext uri="{FF2B5EF4-FFF2-40B4-BE49-F238E27FC236}">
                <a16:creationId xmlns:a16="http://schemas.microsoft.com/office/drawing/2014/main" id="{EB90AB50-63DA-8D26-7A64-10BBEB8210EE}"/>
              </a:ext>
            </a:extLst>
          </p:cNvPr>
          <p:cNvSpPr>
            <a:spLocks noGrp="1"/>
          </p:cNvSpPr>
          <p:nvPr>
            <p:ph idx="1"/>
          </p:nvPr>
        </p:nvSpPr>
        <p:spPr/>
        <p:txBody>
          <a:bodyPr>
            <a:normAutofit fontScale="92500" lnSpcReduction="20000"/>
          </a:bodyPr>
          <a:lstStyle/>
          <a:p>
            <a:pPr fontAlgn="base"/>
            <a:r>
              <a:rPr lang="en-US" dirty="0"/>
              <a:t>Sliding Window Technique is a method used to solve problems that involve subarray or substring or window.</a:t>
            </a:r>
          </a:p>
          <a:p>
            <a:pPr lvl="0" fontAlgn="base"/>
            <a:r>
              <a:rPr lang="en-US" dirty="0"/>
              <a:t>Instead of repeatedly iterating over the same elements, the sliding window maintains a range (or “window”) that moves step-by-step through the data, updating results incrementally.</a:t>
            </a:r>
          </a:p>
          <a:p>
            <a:pPr lvl="0" fontAlgn="base"/>
            <a:r>
              <a:rPr lang="en-US" dirty="0"/>
              <a:t>The main idea is to use the results of previous window to do computations for the next window.</a:t>
            </a:r>
          </a:p>
          <a:p>
            <a:pPr lvl="0" fontAlgn="base"/>
            <a:r>
              <a:rPr lang="en-US" dirty="0"/>
              <a:t>Commonly used for problems like finding subarrays with a specific sum, finding the longest substring with unique characters, or solving problems that require a fixed-size window to process elements efficiently.</a:t>
            </a:r>
          </a:p>
          <a:p>
            <a:pPr lvl="0" fontAlgn="base"/>
            <a:r>
              <a:rPr lang="en-US" dirty="0"/>
              <a:t>More useful (or not) information: </a:t>
            </a:r>
            <a:r>
              <a:rPr lang="en-US" dirty="0">
                <a:hlinkClick r:id="rId2"/>
              </a:rPr>
              <a:t>https://www.geeksforgeeks.org/dsa/window-sliding-technique/</a:t>
            </a:r>
            <a:r>
              <a:rPr lang="en-US" dirty="0"/>
              <a:t> </a:t>
            </a:r>
          </a:p>
        </p:txBody>
      </p:sp>
    </p:spTree>
    <p:extLst>
      <p:ext uri="{BB962C8B-B14F-4D97-AF65-F5344CB8AC3E}">
        <p14:creationId xmlns:p14="http://schemas.microsoft.com/office/powerpoint/2010/main" val="4006895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700DC-7312-68AB-962A-856C0D466F6E}"/>
              </a:ext>
            </a:extLst>
          </p:cNvPr>
          <p:cNvSpPr>
            <a:spLocks noGrp="1"/>
          </p:cNvSpPr>
          <p:nvPr>
            <p:ph type="title"/>
          </p:nvPr>
        </p:nvSpPr>
        <p:spPr/>
        <p:txBody>
          <a:bodyPr/>
          <a:lstStyle/>
          <a:p>
            <a:r>
              <a:rPr lang="en-US" dirty="0"/>
              <a:t>Example 2</a:t>
            </a:r>
          </a:p>
        </p:txBody>
      </p:sp>
      <p:sp>
        <p:nvSpPr>
          <p:cNvPr id="3" name="Content Placeholder 2">
            <a:extLst>
              <a:ext uri="{FF2B5EF4-FFF2-40B4-BE49-F238E27FC236}">
                <a16:creationId xmlns:a16="http://schemas.microsoft.com/office/drawing/2014/main" id="{07DA6806-CB0D-6F13-83D6-8DC6267DE80B}"/>
              </a:ext>
            </a:extLst>
          </p:cNvPr>
          <p:cNvSpPr>
            <a:spLocks noGrp="1"/>
          </p:cNvSpPr>
          <p:nvPr>
            <p:ph idx="1"/>
          </p:nvPr>
        </p:nvSpPr>
        <p:spPr/>
        <p:txBody>
          <a:bodyPr>
            <a:normAutofit/>
          </a:bodyPr>
          <a:lstStyle/>
          <a:p>
            <a:pPr fontAlgn="base"/>
            <a:r>
              <a:rPr lang="en-US" dirty="0"/>
              <a:t>Given an array </a:t>
            </a:r>
            <a:r>
              <a:rPr lang="en-US" b="1" dirty="0" err="1"/>
              <a:t>arr</a:t>
            </a:r>
            <a:r>
              <a:rPr lang="en-US" b="1" dirty="0"/>
              <a:t>[]</a:t>
            </a:r>
            <a:r>
              <a:rPr lang="en-US" dirty="0"/>
              <a:t> and an integer k, we need to calculate the maximum sum of a subarray having size exactly k</a:t>
            </a:r>
            <a:r>
              <a:rPr lang="en-US" b="1" dirty="0"/>
              <a:t>.</a:t>
            </a:r>
            <a:endParaRPr lang="en-US" dirty="0"/>
          </a:p>
          <a:p>
            <a:pPr fontAlgn="base"/>
            <a:r>
              <a:rPr lang="en-US" b="1" i="1" dirty="0"/>
              <a:t>Input  :</a:t>
            </a:r>
            <a:r>
              <a:rPr lang="en-US" i="1" dirty="0"/>
              <a:t> </a:t>
            </a:r>
            <a:r>
              <a:rPr lang="en-US" i="1" dirty="0" err="1"/>
              <a:t>arr</a:t>
            </a:r>
            <a:r>
              <a:rPr lang="en-US" i="1" dirty="0"/>
              <a:t>[] = [5, 2, -1, 0, 3], k = 3</a:t>
            </a:r>
            <a:br>
              <a:rPr lang="en-US" i="1" dirty="0"/>
            </a:br>
            <a:r>
              <a:rPr lang="en-US" b="1" i="1" dirty="0"/>
              <a:t>Output :</a:t>
            </a:r>
            <a:r>
              <a:rPr lang="en-US" i="1" dirty="0"/>
              <a:t> 6</a:t>
            </a:r>
            <a:br>
              <a:rPr lang="en-US" i="1" dirty="0"/>
            </a:br>
            <a:r>
              <a:rPr lang="en-US" b="1" i="1" dirty="0"/>
              <a:t>Explanation : </a:t>
            </a:r>
            <a:r>
              <a:rPr lang="en-US" i="1" dirty="0"/>
              <a:t>We get maximum sum by considering the </a:t>
            </a:r>
            <a:r>
              <a:rPr lang="en-US" i="1" dirty="0" err="1"/>
              <a:t>subaarray</a:t>
            </a:r>
            <a:r>
              <a:rPr lang="en-US" i="1" dirty="0"/>
              <a:t> [5, 2 , -1]</a:t>
            </a:r>
          </a:p>
          <a:p>
            <a:pPr fontAlgn="base"/>
            <a:r>
              <a:rPr lang="en-US" b="1" i="1" dirty="0"/>
              <a:t>Input  :</a:t>
            </a:r>
            <a:r>
              <a:rPr lang="en-US" i="1" dirty="0"/>
              <a:t> </a:t>
            </a:r>
            <a:r>
              <a:rPr lang="en-US" i="1" dirty="0" err="1"/>
              <a:t>arr</a:t>
            </a:r>
            <a:r>
              <a:rPr lang="en-US" i="1" dirty="0"/>
              <a:t>[] = [1, 4, 2, 10, 23, 3, 1, 0, 20], k = 4 </a:t>
            </a:r>
            <a:br>
              <a:rPr lang="en-US" i="1" dirty="0"/>
            </a:br>
            <a:r>
              <a:rPr lang="en-US" b="1" i="1" dirty="0"/>
              <a:t>Output : </a:t>
            </a:r>
            <a:r>
              <a:rPr lang="en-US" i="1" dirty="0"/>
              <a:t>39</a:t>
            </a:r>
            <a:br>
              <a:rPr lang="en-US" i="1" dirty="0"/>
            </a:br>
            <a:r>
              <a:rPr lang="en-US" b="1" i="1" dirty="0"/>
              <a:t>Explanation </a:t>
            </a:r>
            <a:r>
              <a:rPr lang="en-US" i="1" dirty="0"/>
              <a:t>: We get maximum sum by adding subarray [4, 2, 10, 23] of size 4.</a:t>
            </a:r>
          </a:p>
          <a:p>
            <a:endParaRPr lang="en-US" dirty="0"/>
          </a:p>
        </p:txBody>
      </p:sp>
    </p:spTree>
    <p:extLst>
      <p:ext uri="{BB962C8B-B14F-4D97-AF65-F5344CB8AC3E}">
        <p14:creationId xmlns:p14="http://schemas.microsoft.com/office/powerpoint/2010/main" val="2460637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0960E-2128-D485-BE26-AA28712E52DE}"/>
              </a:ext>
            </a:extLst>
          </p:cNvPr>
          <p:cNvSpPr>
            <a:spLocks noGrp="1"/>
          </p:cNvSpPr>
          <p:nvPr>
            <p:ph type="title"/>
          </p:nvPr>
        </p:nvSpPr>
        <p:spPr/>
        <p:txBody>
          <a:bodyPr/>
          <a:lstStyle/>
          <a:p>
            <a:r>
              <a:rPr lang="en-US" dirty="0"/>
              <a:t>Example 2</a:t>
            </a:r>
          </a:p>
        </p:txBody>
      </p:sp>
      <p:sp>
        <p:nvSpPr>
          <p:cNvPr id="3" name="Content Placeholder 2">
            <a:extLst>
              <a:ext uri="{FF2B5EF4-FFF2-40B4-BE49-F238E27FC236}">
                <a16:creationId xmlns:a16="http://schemas.microsoft.com/office/drawing/2014/main" id="{32331195-94A9-E5AD-CDFD-4A4CE77153A9}"/>
              </a:ext>
            </a:extLst>
          </p:cNvPr>
          <p:cNvSpPr>
            <a:spLocks noGrp="1"/>
          </p:cNvSpPr>
          <p:nvPr>
            <p:ph idx="1"/>
          </p:nvPr>
        </p:nvSpPr>
        <p:spPr/>
        <p:txBody>
          <a:bodyPr>
            <a:normAutofit fontScale="70000" lnSpcReduction="20000"/>
          </a:bodyPr>
          <a:lstStyle/>
          <a:p>
            <a:pPr marL="457200" lvl="1" indent="0">
              <a:buNone/>
            </a:pPr>
            <a:r>
              <a:rPr lang="en-US" dirty="0"/>
              <a:t>import sys</a:t>
            </a:r>
            <a:r>
              <a:rPr lang="ru-RU" dirty="0"/>
              <a:t>   </a:t>
            </a:r>
            <a:r>
              <a:rPr lang="en-US" dirty="0"/>
              <a:t># O(n*k)</a:t>
            </a:r>
          </a:p>
          <a:p>
            <a:pPr marL="457200" lvl="1" indent="0">
              <a:buNone/>
            </a:pPr>
            <a:r>
              <a:rPr lang="en-US" dirty="0"/>
              <a:t>def </a:t>
            </a:r>
            <a:r>
              <a:rPr lang="en-US" dirty="0" err="1"/>
              <a:t>maxSum</a:t>
            </a:r>
            <a:r>
              <a:rPr lang="en-US" dirty="0"/>
              <a:t>(</a:t>
            </a:r>
            <a:r>
              <a:rPr lang="en-US" dirty="0" err="1"/>
              <a:t>arr</a:t>
            </a:r>
            <a:r>
              <a:rPr lang="en-US" dirty="0"/>
              <a:t>, n, k):</a:t>
            </a:r>
          </a:p>
          <a:p>
            <a:pPr marL="457200" lvl="1" indent="0">
              <a:buNone/>
            </a:pPr>
            <a:r>
              <a:rPr lang="en-US" dirty="0"/>
              <a:t>    # Initialize result</a:t>
            </a:r>
          </a:p>
          <a:p>
            <a:pPr marL="457200" lvl="1" indent="0">
              <a:buNone/>
            </a:pPr>
            <a:r>
              <a:rPr lang="en-US" dirty="0"/>
              <a:t>    </a:t>
            </a:r>
            <a:r>
              <a:rPr lang="en-US" dirty="0" err="1"/>
              <a:t>max_sum</a:t>
            </a:r>
            <a:r>
              <a:rPr lang="en-US" dirty="0"/>
              <a:t> = -</a:t>
            </a:r>
            <a:r>
              <a:rPr lang="en-US" dirty="0" err="1"/>
              <a:t>sys.maxsize</a:t>
            </a:r>
            <a:endParaRPr lang="en-US" dirty="0"/>
          </a:p>
          <a:p>
            <a:pPr marL="457200" lvl="1" indent="0">
              <a:buNone/>
            </a:pPr>
            <a:r>
              <a:rPr lang="en-US" dirty="0"/>
              <a:t>    # Consider all blocks starting with </a:t>
            </a:r>
            <a:r>
              <a:rPr lang="en-US" dirty="0" err="1"/>
              <a:t>i</a:t>
            </a:r>
            <a:r>
              <a:rPr lang="en-US" dirty="0"/>
              <a:t>.</a:t>
            </a:r>
          </a:p>
          <a:p>
            <a:pPr marL="457200" lvl="1" indent="0">
              <a:buNone/>
            </a:pPr>
            <a:r>
              <a:rPr lang="en-US" dirty="0"/>
              <a:t>    for </a:t>
            </a:r>
            <a:r>
              <a:rPr lang="en-US" dirty="0" err="1"/>
              <a:t>i</a:t>
            </a:r>
            <a:r>
              <a:rPr lang="en-US" dirty="0"/>
              <a:t> in range(n - k + 1):</a:t>
            </a:r>
          </a:p>
          <a:p>
            <a:pPr marL="457200" lvl="1" indent="0">
              <a:buNone/>
            </a:pPr>
            <a:r>
              <a:rPr lang="en-US" dirty="0"/>
              <a:t>        </a:t>
            </a:r>
            <a:r>
              <a:rPr lang="en-US" dirty="0" err="1"/>
              <a:t>current_sum</a:t>
            </a:r>
            <a:r>
              <a:rPr lang="en-US" dirty="0"/>
              <a:t> = 0</a:t>
            </a:r>
          </a:p>
          <a:p>
            <a:pPr marL="457200" lvl="1" indent="0">
              <a:buNone/>
            </a:pPr>
            <a:r>
              <a:rPr lang="en-US" dirty="0"/>
              <a:t>        for j in range(k):</a:t>
            </a:r>
          </a:p>
          <a:p>
            <a:pPr marL="457200" lvl="1" indent="0">
              <a:buNone/>
            </a:pPr>
            <a:r>
              <a:rPr lang="en-US" dirty="0"/>
              <a:t>            </a:t>
            </a:r>
            <a:r>
              <a:rPr lang="en-US" dirty="0" err="1"/>
              <a:t>current_sum</a:t>
            </a:r>
            <a:r>
              <a:rPr lang="en-US" dirty="0"/>
              <a:t> += </a:t>
            </a:r>
            <a:r>
              <a:rPr lang="en-US" dirty="0" err="1"/>
              <a:t>arr</a:t>
            </a:r>
            <a:r>
              <a:rPr lang="en-US" dirty="0"/>
              <a:t>[</a:t>
            </a:r>
            <a:r>
              <a:rPr lang="en-US" dirty="0" err="1"/>
              <a:t>i</a:t>
            </a:r>
            <a:r>
              <a:rPr lang="en-US" dirty="0"/>
              <a:t> + j]</a:t>
            </a:r>
          </a:p>
          <a:p>
            <a:pPr marL="457200" lvl="1" indent="0">
              <a:buNone/>
            </a:pPr>
            <a:r>
              <a:rPr lang="en-US" dirty="0"/>
              <a:t>        # Update result if required.</a:t>
            </a:r>
          </a:p>
          <a:p>
            <a:pPr marL="457200" lvl="1" indent="0">
              <a:buNone/>
            </a:pPr>
            <a:r>
              <a:rPr lang="en-US" dirty="0"/>
              <a:t>        </a:t>
            </a:r>
            <a:r>
              <a:rPr lang="en-US" dirty="0" err="1"/>
              <a:t>max_sum</a:t>
            </a:r>
            <a:r>
              <a:rPr lang="en-US" dirty="0"/>
              <a:t> = max(</a:t>
            </a:r>
            <a:r>
              <a:rPr lang="en-US" dirty="0" err="1"/>
              <a:t>current_sum</a:t>
            </a:r>
            <a:r>
              <a:rPr lang="en-US" dirty="0"/>
              <a:t>, </a:t>
            </a:r>
            <a:r>
              <a:rPr lang="en-US" dirty="0" err="1"/>
              <a:t>max_sum</a:t>
            </a:r>
            <a:r>
              <a:rPr lang="en-US" dirty="0"/>
              <a:t>)</a:t>
            </a:r>
          </a:p>
          <a:p>
            <a:pPr marL="457200" lvl="1" indent="0">
              <a:buNone/>
            </a:pPr>
            <a:r>
              <a:rPr lang="en-US" dirty="0"/>
              <a:t>    return </a:t>
            </a:r>
            <a:r>
              <a:rPr lang="en-US" dirty="0" err="1"/>
              <a:t>max_sum</a:t>
            </a:r>
            <a:endParaRPr lang="en-US" dirty="0"/>
          </a:p>
          <a:p>
            <a:pPr marL="457200" lvl="1" indent="0">
              <a:buNone/>
            </a:pPr>
            <a:r>
              <a:rPr lang="en-US" dirty="0"/>
              <a:t>if __name__ == "__main__":</a:t>
            </a:r>
          </a:p>
          <a:p>
            <a:pPr marL="457200" lvl="1" indent="0">
              <a:buNone/>
            </a:pPr>
            <a:r>
              <a:rPr lang="en-US" dirty="0"/>
              <a:t>    </a:t>
            </a:r>
            <a:r>
              <a:rPr lang="en-US" dirty="0" err="1"/>
              <a:t>arr</a:t>
            </a:r>
            <a:r>
              <a:rPr lang="en-US" dirty="0"/>
              <a:t> = [5, 2, -1, 0, 3]</a:t>
            </a:r>
          </a:p>
          <a:p>
            <a:pPr marL="457200" lvl="1" indent="0">
              <a:buNone/>
            </a:pPr>
            <a:r>
              <a:rPr lang="en-US" dirty="0"/>
              <a:t>    k = 3</a:t>
            </a:r>
          </a:p>
          <a:p>
            <a:pPr marL="457200" lvl="1" indent="0">
              <a:buNone/>
            </a:pPr>
            <a:r>
              <a:rPr lang="en-US" dirty="0"/>
              <a:t>    n = </a:t>
            </a:r>
            <a:r>
              <a:rPr lang="en-US" dirty="0" err="1"/>
              <a:t>len</a:t>
            </a:r>
            <a:r>
              <a:rPr lang="en-US" dirty="0"/>
              <a:t>(</a:t>
            </a:r>
            <a:r>
              <a:rPr lang="en-US" dirty="0" err="1"/>
              <a:t>arr</a:t>
            </a:r>
            <a:r>
              <a:rPr lang="en-US" dirty="0"/>
              <a:t>)</a:t>
            </a:r>
          </a:p>
          <a:p>
            <a:pPr marL="457200" lvl="1" indent="0">
              <a:buNone/>
            </a:pPr>
            <a:r>
              <a:rPr lang="en-US" dirty="0"/>
              <a:t>    print(</a:t>
            </a:r>
            <a:r>
              <a:rPr lang="en-US" dirty="0" err="1"/>
              <a:t>maxSum</a:t>
            </a:r>
            <a:r>
              <a:rPr lang="en-US" dirty="0"/>
              <a:t>(</a:t>
            </a:r>
            <a:r>
              <a:rPr lang="en-US" dirty="0" err="1"/>
              <a:t>arr</a:t>
            </a:r>
            <a:r>
              <a:rPr lang="en-US" dirty="0"/>
              <a:t>, n, k))</a:t>
            </a:r>
          </a:p>
        </p:txBody>
      </p:sp>
    </p:spTree>
    <p:extLst>
      <p:ext uri="{BB962C8B-B14F-4D97-AF65-F5344CB8AC3E}">
        <p14:creationId xmlns:p14="http://schemas.microsoft.com/office/powerpoint/2010/main" val="3433847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4305B-3B41-944D-613D-B7ACBBA049D5}"/>
              </a:ext>
            </a:extLst>
          </p:cNvPr>
          <p:cNvSpPr>
            <a:spLocks noGrp="1"/>
          </p:cNvSpPr>
          <p:nvPr>
            <p:ph type="title"/>
          </p:nvPr>
        </p:nvSpPr>
        <p:spPr/>
        <p:txBody>
          <a:bodyPr/>
          <a:lstStyle/>
          <a:p>
            <a:r>
              <a:rPr lang="en-US" dirty="0"/>
              <a:t>Example 2</a:t>
            </a:r>
          </a:p>
        </p:txBody>
      </p:sp>
      <p:sp>
        <p:nvSpPr>
          <p:cNvPr id="3" name="Content Placeholder 2">
            <a:extLst>
              <a:ext uri="{FF2B5EF4-FFF2-40B4-BE49-F238E27FC236}">
                <a16:creationId xmlns:a16="http://schemas.microsoft.com/office/drawing/2014/main" id="{5C8DBF80-0A17-3019-26B8-EA5E6E3AAE65}"/>
              </a:ext>
            </a:extLst>
          </p:cNvPr>
          <p:cNvSpPr>
            <a:spLocks noGrp="1"/>
          </p:cNvSpPr>
          <p:nvPr>
            <p:ph idx="1"/>
          </p:nvPr>
        </p:nvSpPr>
        <p:spPr/>
        <p:txBody>
          <a:bodyPr>
            <a:normAutofit fontScale="55000" lnSpcReduction="20000"/>
          </a:bodyPr>
          <a:lstStyle/>
          <a:p>
            <a:pPr marL="457200" lvl="1" indent="0">
              <a:buNone/>
            </a:pPr>
            <a:r>
              <a:rPr lang="en-US" dirty="0"/>
              <a:t>def </a:t>
            </a:r>
            <a:r>
              <a:rPr lang="en-US" dirty="0" err="1"/>
              <a:t>maxSum</a:t>
            </a:r>
            <a:r>
              <a:rPr lang="en-US" dirty="0"/>
              <a:t>(</a:t>
            </a:r>
            <a:r>
              <a:rPr lang="en-US" dirty="0" err="1"/>
              <a:t>arr</a:t>
            </a:r>
            <a:r>
              <a:rPr lang="en-US" dirty="0"/>
              <a:t>, k):  # O(n)</a:t>
            </a:r>
          </a:p>
          <a:p>
            <a:pPr marL="457200" lvl="1" indent="0">
              <a:buNone/>
            </a:pPr>
            <a:r>
              <a:rPr lang="en-US" dirty="0"/>
              <a:t>    # length of the array</a:t>
            </a:r>
          </a:p>
          <a:p>
            <a:pPr marL="457200" lvl="1" indent="0">
              <a:buNone/>
            </a:pPr>
            <a:r>
              <a:rPr lang="en-US" dirty="0"/>
              <a:t>    n = </a:t>
            </a:r>
            <a:r>
              <a:rPr lang="en-US" dirty="0" err="1"/>
              <a:t>len</a:t>
            </a:r>
            <a:r>
              <a:rPr lang="en-US" dirty="0"/>
              <a:t>(</a:t>
            </a:r>
            <a:r>
              <a:rPr lang="en-US" dirty="0" err="1"/>
              <a:t>arr</a:t>
            </a:r>
            <a:r>
              <a:rPr lang="en-US" dirty="0"/>
              <a:t>)</a:t>
            </a:r>
          </a:p>
          <a:p>
            <a:pPr marL="457200" lvl="1" indent="0">
              <a:buNone/>
            </a:pPr>
            <a:r>
              <a:rPr lang="en-US" dirty="0"/>
              <a:t>    # n must be greater than k</a:t>
            </a:r>
          </a:p>
          <a:p>
            <a:pPr marL="457200" lvl="1" indent="0">
              <a:buNone/>
            </a:pPr>
            <a:r>
              <a:rPr lang="en-US" dirty="0"/>
              <a:t>    if n &lt;= k:</a:t>
            </a:r>
          </a:p>
          <a:p>
            <a:pPr marL="457200" lvl="1" indent="0">
              <a:buNone/>
            </a:pPr>
            <a:r>
              <a:rPr lang="en-US" dirty="0"/>
              <a:t>        print("Invalid")</a:t>
            </a:r>
          </a:p>
          <a:p>
            <a:pPr marL="457200" lvl="1" indent="0">
              <a:buNone/>
            </a:pPr>
            <a:r>
              <a:rPr lang="en-US" dirty="0"/>
              <a:t>        return -1</a:t>
            </a:r>
          </a:p>
          <a:p>
            <a:pPr marL="457200" lvl="1" indent="0">
              <a:buNone/>
            </a:pPr>
            <a:r>
              <a:rPr lang="en-US" dirty="0"/>
              <a:t>    # Compute sum of first window of size k</a:t>
            </a:r>
          </a:p>
          <a:p>
            <a:pPr marL="457200" lvl="1" indent="0">
              <a:buNone/>
            </a:pPr>
            <a:r>
              <a:rPr lang="en-US" dirty="0"/>
              <a:t>    </a:t>
            </a:r>
            <a:r>
              <a:rPr lang="en-US" dirty="0" err="1"/>
              <a:t>window_sum</a:t>
            </a:r>
            <a:r>
              <a:rPr lang="en-US" dirty="0"/>
              <a:t> = sum(</a:t>
            </a:r>
            <a:r>
              <a:rPr lang="en-US" dirty="0" err="1"/>
              <a:t>arr</a:t>
            </a:r>
            <a:r>
              <a:rPr lang="en-US" dirty="0"/>
              <a:t>[:k])</a:t>
            </a:r>
          </a:p>
          <a:p>
            <a:pPr marL="457200" lvl="1" indent="0">
              <a:buNone/>
            </a:pPr>
            <a:r>
              <a:rPr lang="en-US" dirty="0"/>
              <a:t>    # first sum available</a:t>
            </a:r>
          </a:p>
          <a:p>
            <a:pPr marL="457200" lvl="1" indent="0">
              <a:buNone/>
            </a:pPr>
            <a:r>
              <a:rPr lang="en-US" dirty="0"/>
              <a:t>    </a:t>
            </a:r>
            <a:r>
              <a:rPr lang="en-US" dirty="0" err="1"/>
              <a:t>max_sum</a:t>
            </a:r>
            <a:r>
              <a:rPr lang="en-US" dirty="0"/>
              <a:t> = </a:t>
            </a:r>
            <a:r>
              <a:rPr lang="en-US" dirty="0" err="1"/>
              <a:t>window_sum</a:t>
            </a:r>
            <a:endParaRPr lang="en-US" dirty="0"/>
          </a:p>
          <a:p>
            <a:pPr marL="457200" lvl="1" indent="0">
              <a:buNone/>
            </a:pPr>
            <a:r>
              <a:rPr lang="en-US" dirty="0"/>
              <a:t>    # Compute the sums of remaining windows by removing first element of previous</a:t>
            </a:r>
          </a:p>
          <a:p>
            <a:pPr marL="457200" lvl="1" indent="0">
              <a:buNone/>
            </a:pPr>
            <a:r>
              <a:rPr lang="en-US" dirty="0"/>
              <a:t>    # window and adding last element of the current window.</a:t>
            </a:r>
          </a:p>
          <a:p>
            <a:pPr marL="457200" lvl="1" indent="0">
              <a:buNone/>
            </a:pPr>
            <a:r>
              <a:rPr lang="en-US" dirty="0"/>
              <a:t>    for </a:t>
            </a:r>
            <a:r>
              <a:rPr lang="en-US" dirty="0" err="1"/>
              <a:t>i</a:t>
            </a:r>
            <a:r>
              <a:rPr lang="en-US" dirty="0"/>
              <a:t> in range(n - k):</a:t>
            </a:r>
          </a:p>
          <a:p>
            <a:pPr marL="457200" lvl="1" indent="0">
              <a:buNone/>
            </a:pPr>
            <a:r>
              <a:rPr lang="en-US" dirty="0"/>
              <a:t>        </a:t>
            </a:r>
            <a:r>
              <a:rPr lang="en-US" dirty="0" err="1"/>
              <a:t>window_sum</a:t>
            </a:r>
            <a:r>
              <a:rPr lang="en-US" dirty="0"/>
              <a:t> = </a:t>
            </a:r>
            <a:r>
              <a:rPr lang="en-US" dirty="0" err="1"/>
              <a:t>window_sum</a:t>
            </a:r>
            <a:r>
              <a:rPr lang="en-US" dirty="0"/>
              <a:t> - </a:t>
            </a:r>
            <a:r>
              <a:rPr lang="en-US" dirty="0" err="1"/>
              <a:t>arr</a:t>
            </a:r>
            <a:r>
              <a:rPr lang="en-US" dirty="0"/>
              <a:t>[</a:t>
            </a:r>
            <a:r>
              <a:rPr lang="en-US" dirty="0" err="1"/>
              <a:t>i</a:t>
            </a:r>
            <a:r>
              <a:rPr lang="en-US" dirty="0"/>
              <a:t>] + </a:t>
            </a:r>
            <a:r>
              <a:rPr lang="en-US" dirty="0" err="1"/>
              <a:t>arr</a:t>
            </a:r>
            <a:r>
              <a:rPr lang="en-US" dirty="0"/>
              <a:t>[</a:t>
            </a:r>
            <a:r>
              <a:rPr lang="en-US" dirty="0" err="1"/>
              <a:t>i</a:t>
            </a:r>
            <a:r>
              <a:rPr lang="en-US" dirty="0"/>
              <a:t> + k]</a:t>
            </a:r>
          </a:p>
          <a:p>
            <a:pPr marL="457200" lvl="1" indent="0">
              <a:buNone/>
            </a:pPr>
            <a:r>
              <a:rPr lang="en-US" dirty="0"/>
              <a:t>        </a:t>
            </a:r>
            <a:r>
              <a:rPr lang="en-US" dirty="0" err="1"/>
              <a:t>max_sum</a:t>
            </a:r>
            <a:r>
              <a:rPr lang="en-US" dirty="0"/>
              <a:t> = max(</a:t>
            </a:r>
            <a:r>
              <a:rPr lang="en-US" dirty="0" err="1"/>
              <a:t>window_sum</a:t>
            </a:r>
            <a:r>
              <a:rPr lang="en-US" dirty="0"/>
              <a:t>, </a:t>
            </a:r>
            <a:r>
              <a:rPr lang="en-US" dirty="0" err="1"/>
              <a:t>max_sum</a:t>
            </a:r>
            <a:r>
              <a:rPr lang="en-US" dirty="0"/>
              <a:t>)</a:t>
            </a:r>
          </a:p>
          <a:p>
            <a:pPr marL="457200" lvl="1" indent="0">
              <a:buNone/>
            </a:pPr>
            <a:r>
              <a:rPr lang="en-US" dirty="0"/>
              <a:t>    return </a:t>
            </a:r>
            <a:r>
              <a:rPr lang="en-US" dirty="0" err="1"/>
              <a:t>max_sum</a:t>
            </a:r>
            <a:endParaRPr lang="en-US" dirty="0"/>
          </a:p>
          <a:p>
            <a:pPr marL="457200" lvl="1" indent="0">
              <a:buNone/>
            </a:pPr>
            <a:r>
              <a:rPr lang="en-US" dirty="0"/>
              <a:t>if __name__ == "__main__":</a:t>
            </a:r>
          </a:p>
          <a:p>
            <a:pPr marL="457200" lvl="1" indent="0">
              <a:buNone/>
            </a:pPr>
            <a:r>
              <a:rPr lang="en-US" dirty="0"/>
              <a:t>    </a:t>
            </a:r>
            <a:r>
              <a:rPr lang="en-US" dirty="0" err="1"/>
              <a:t>arr</a:t>
            </a:r>
            <a:r>
              <a:rPr lang="en-US" dirty="0"/>
              <a:t> = [5, 2, -1, 0, 3]</a:t>
            </a:r>
          </a:p>
          <a:p>
            <a:pPr marL="457200" lvl="1" indent="0">
              <a:buNone/>
            </a:pPr>
            <a:r>
              <a:rPr lang="en-US" dirty="0"/>
              <a:t>    k = 3</a:t>
            </a:r>
          </a:p>
          <a:p>
            <a:pPr marL="457200" lvl="1" indent="0">
              <a:buNone/>
            </a:pPr>
            <a:r>
              <a:rPr lang="en-US" dirty="0"/>
              <a:t>    print(</a:t>
            </a:r>
            <a:r>
              <a:rPr lang="en-US" dirty="0" err="1"/>
              <a:t>maxSum</a:t>
            </a:r>
            <a:r>
              <a:rPr lang="en-US" dirty="0"/>
              <a:t>(</a:t>
            </a:r>
            <a:r>
              <a:rPr lang="en-US" dirty="0" err="1"/>
              <a:t>arr</a:t>
            </a:r>
            <a:r>
              <a:rPr lang="en-US" dirty="0"/>
              <a:t>, k))</a:t>
            </a:r>
          </a:p>
        </p:txBody>
      </p:sp>
    </p:spTree>
    <p:extLst>
      <p:ext uri="{BB962C8B-B14F-4D97-AF65-F5344CB8AC3E}">
        <p14:creationId xmlns:p14="http://schemas.microsoft.com/office/powerpoint/2010/main" val="13321034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531</TotalTime>
  <Words>2348</Words>
  <Application>Microsoft Office PowerPoint</Application>
  <PresentationFormat>Widescreen</PresentationFormat>
  <Paragraphs>197</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Aptos Display</vt:lpstr>
      <vt:lpstr>Arial</vt:lpstr>
      <vt:lpstr>Times New Roman</vt:lpstr>
      <vt:lpstr>Office Theme</vt:lpstr>
      <vt:lpstr>Algorithms and Data Structures</vt:lpstr>
      <vt:lpstr>Arrays</vt:lpstr>
      <vt:lpstr>Arrays</vt:lpstr>
      <vt:lpstr>Arrays</vt:lpstr>
      <vt:lpstr>Types of Arrays</vt:lpstr>
      <vt:lpstr>On the basis of size</vt:lpstr>
      <vt:lpstr>On the basis of size</vt:lpstr>
      <vt:lpstr>On the basis of Dimensions </vt:lpstr>
      <vt:lpstr>On the basis of Dimensions </vt:lpstr>
      <vt:lpstr>On the basis of Dimensions </vt:lpstr>
      <vt:lpstr>Strings</vt:lpstr>
      <vt:lpstr>Strings</vt:lpstr>
      <vt:lpstr>Two Pointers Technique</vt:lpstr>
      <vt:lpstr>When to use two pointers</vt:lpstr>
      <vt:lpstr>Example</vt:lpstr>
      <vt:lpstr>Example </vt:lpstr>
      <vt:lpstr>Example</vt:lpstr>
      <vt:lpstr>Sliding Window Technique</vt:lpstr>
      <vt:lpstr>Example 2</vt:lpstr>
      <vt:lpstr>Example 2</vt:lpstr>
      <vt:lpstr>Example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f25e501d</dc:creator>
  <cp:lastModifiedBy>f25e501d</cp:lastModifiedBy>
  <cp:revision>10</cp:revision>
  <dcterms:created xsi:type="dcterms:W3CDTF">2026-09-07T01:46:16Z</dcterms:created>
  <dcterms:modified xsi:type="dcterms:W3CDTF">2026-09-10T02:26:17Z</dcterms:modified>
</cp:coreProperties>
</file>